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8" r:id="rId2"/>
  </p:sldMasterIdLst>
  <p:notesMasterIdLst>
    <p:notesMasterId r:id="rId50"/>
  </p:notesMasterIdLst>
  <p:handoutMasterIdLst>
    <p:handoutMasterId r:id="rId51"/>
  </p:handoutMasterIdLst>
  <p:sldIdLst>
    <p:sldId id="261" r:id="rId3"/>
    <p:sldId id="311" r:id="rId4"/>
    <p:sldId id="295" r:id="rId5"/>
    <p:sldId id="277" r:id="rId6"/>
    <p:sldId id="281" r:id="rId7"/>
    <p:sldId id="434" r:id="rId8"/>
    <p:sldId id="417" r:id="rId9"/>
    <p:sldId id="423" r:id="rId10"/>
    <p:sldId id="413" r:id="rId11"/>
    <p:sldId id="415" r:id="rId12"/>
    <p:sldId id="300" r:id="rId13"/>
    <p:sldId id="302" r:id="rId14"/>
    <p:sldId id="334" r:id="rId15"/>
    <p:sldId id="333" r:id="rId16"/>
    <p:sldId id="335" r:id="rId17"/>
    <p:sldId id="337" r:id="rId18"/>
    <p:sldId id="331" r:id="rId19"/>
    <p:sldId id="338" r:id="rId20"/>
    <p:sldId id="307" r:id="rId21"/>
    <p:sldId id="339" r:id="rId22"/>
    <p:sldId id="342" r:id="rId23"/>
    <p:sldId id="341" r:id="rId24"/>
    <p:sldId id="345" r:id="rId25"/>
    <p:sldId id="346" r:id="rId26"/>
    <p:sldId id="387" r:id="rId27"/>
    <p:sldId id="388" r:id="rId28"/>
    <p:sldId id="399" r:id="rId29"/>
    <p:sldId id="354" r:id="rId30"/>
    <p:sldId id="406" r:id="rId31"/>
    <p:sldId id="355" r:id="rId32"/>
    <p:sldId id="356" r:id="rId33"/>
    <p:sldId id="353" r:id="rId34"/>
    <p:sldId id="421" r:id="rId35"/>
    <p:sldId id="312" r:id="rId36"/>
    <p:sldId id="364" r:id="rId37"/>
    <p:sldId id="363" r:id="rId38"/>
    <p:sldId id="368" r:id="rId39"/>
    <p:sldId id="403" r:id="rId40"/>
    <p:sldId id="435" r:id="rId41"/>
    <p:sldId id="436" r:id="rId42"/>
    <p:sldId id="365" r:id="rId43"/>
    <p:sldId id="412" r:id="rId44"/>
    <p:sldId id="411" r:id="rId45"/>
    <p:sldId id="427" r:id="rId46"/>
    <p:sldId id="371" r:id="rId47"/>
    <p:sldId id="372" r:id="rId48"/>
    <p:sldId id="426" r:id="rId49"/>
  </p:sldIdLst>
  <p:sldSz cx="9144000" cy="6858000" type="screen4x3"/>
  <p:notesSz cx="6724650" cy="97742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66"/>
    <a:srgbClr val="D31145"/>
    <a:srgbClr val="DC0014"/>
    <a:srgbClr val="000066"/>
    <a:srgbClr val="0033CC"/>
    <a:srgbClr val="698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91" autoAdjust="0"/>
    <p:restoredTop sz="84217" autoAdjust="0"/>
  </p:normalViewPr>
  <p:slideViewPr>
    <p:cSldViewPr>
      <p:cViewPr>
        <p:scale>
          <a:sx n="80" d="100"/>
          <a:sy n="80" d="100"/>
        </p:scale>
        <p:origin x="-2616" y="-660"/>
      </p:cViewPr>
      <p:guideLst>
        <p:guide orient="horz"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88" y="-102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635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526"/>
            <a:ext cx="2914015" cy="488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635" y="9285526"/>
            <a:ext cx="2914015" cy="488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90929A-583E-4470-824F-DCEDBF733A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580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8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5" y="0"/>
            <a:ext cx="2914015" cy="488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0" y="4642763"/>
            <a:ext cx="4931410" cy="43984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526"/>
            <a:ext cx="2914015" cy="488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5" y="9285526"/>
            <a:ext cx="2914015" cy="488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012E4D-C1BE-46FC-9382-44FA0D0FAA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03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559F92-2EA6-4958-A2C2-7FB5E13C8328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12E4D-C1BE-46FC-9382-44FA0D0FAA2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11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</a:t>
            </a:r>
            <a:r>
              <a:rPr lang="de-DE" baseline="0" dirty="0" smtClean="0"/>
              <a:t> v. Status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12E4D-C1BE-46FC-9382-44FA0D0FAA2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78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F4EF3-7740-47F7-A26E-7FFF25138D71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DATA:AHOi:AHOI_Logo20070709:RGB:Logo_AHOI20070709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4"/>
          <p:cNvSpPr>
            <a:spLocks noChangeShapeType="1"/>
          </p:cNvSpPr>
          <p:nvPr userDrawn="1"/>
        </p:nvSpPr>
        <p:spPr bwMode="auto">
          <a:xfrm flipV="1">
            <a:off x="1524000" y="6324600"/>
            <a:ext cx="7620000" cy="12700"/>
          </a:xfrm>
          <a:prstGeom prst="line">
            <a:avLst/>
          </a:prstGeom>
          <a:noFill/>
          <a:ln w="9525" cap="rnd">
            <a:solidFill>
              <a:srgbClr val="D31145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25" descr="DATA:AHOi:AHOI_Logo20070709:RGB:Logo_AHOI20070709_rgb.png"/>
          <p:cNvPicPr>
            <a:picLocks noChangeAspect="1" noChangeArrowheads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6318250"/>
            <a:ext cx="838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0" y="914400"/>
            <a:ext cx="9147175" cy="0"/>
          </a:xfrm>
          <a:prstGeom prst="line">
            <a:avLst/>
          </a:prstGeom>
          <a:noFill/>
          <a:ln w="9525" cap="rnd">
            <a:solidFill>
              <a:srgbClr val="D31145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-625475" y="3940175"/>
            <a:ext cx="1841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9pPr>
          </a:lstStyle>
          <a:p>
            <a:pPr>
              <a:defRPr/>
            </a:pPr>
            <a:endParaRPr lang="de-AT" sz="2200" smtClean="0"/>
          </a:p>
        </p:txBody>
      </p:sp>
      <p:sp>
        <p:nvSpPr>
          <p:cNvPr id="7" name="Text Box 30"/>
          <p:cNvSpPr txBox="1">
            <a:spLocks noChangeArrowheads="1"/>
          </p:cNvSpPr>
          <p:nvPr userDrawn="1"/>
        </p:nvSpPr>
        <p:spPr bwMode="auto">
          <a:xfrm>
            <a:off x="-473075" y="3152775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9pPr>
          </a:lstStyle>
          <a:p>
            <a:pPr>
              <a:defRPr/>
            </a:pPr>
            <a:endParaRPr lang="de-AT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19200"/>
            <a:ext cx="8231187" cy="828675"/>
          </a:xfrm>
        </p:spPr>
        <p:txBody>
          <a:bodyPr>
            <a:spAutoFit/>
          </a:bodyPr>
          <a:lstStyle>
            <a:lvl1pPr algn="ctr">
              <a:defRPr sz="2200"/>
            </a:lvl1pPr>
          </a:lstStyle>
          <a:p>
            <a:pPr lvl="0"/>
            <a:r>
              <a:rPr lang="de-DE" noProof="0" smtClean="0"/>
              <a:t>Voraussage des Ansprechens nach Stammzelltransplantation (I)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36091192-D258-4E4C-8C6F-92F64CA4D0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6550" y="250825"/>
            <a:ext cx="2076450" cy="23987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50825"/>
            <a:ext cx="6078537" cy="23987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75899FA0-6CAA-4919-99BD-1D971DA7AD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250825"/>
            <a:ext cx="5757862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5613" y="1447800"/>
            <a:ext cx="4076700" cy="12017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447800"/>
            <a:ext cx="4078287" cy="12017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5A638771-2A25-4582-8F4F-E572B7F078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3" y="250825"/>
            <a:ext cx="5757862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5613" y="1447800"/>
            <a:ext cx="4076700" cy="12017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4713" y="1447800"/>
            <a:ext cx="4078287" cy="523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4713" y="2124075"/>
            <a:ext cx="4078287" cy="5254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073FA803-7175-4892-BE19-178BF213D9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33EA-8394-4955-A2DF-56318B990B4E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8016-0892-4DA6-B61D-5ED10940B7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3760-2CAB-4D96-8223-E50C50920F18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434F-EC18-46EF-A88C-D6B084CD50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EC29-144A-4AF8-89F4-DF3FDEC1C9D7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24A6-8AC4-4010-97AC-A83DB1D2F6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A1A3-3A29-4948-80B9-A4223D22E77D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96A5-3FE4-4689-BF77-83CB3224E7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9CF-90DC-4C9E-B269-4FEC8ED338DC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7321-DE64-4EDA-87A9-63CF05C3AA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E6B1-B8DF-48CB-B78B-B2DB432C415F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CB7F-186C-4F68-820D-755BA7B1EC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2F133336-C6C0-4348-AB24-84948D5E7C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F5C0-6490-4EE3-AB20-2A2E60B59BA5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B95-B6EF-40A6-983E-D388C07567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09D6-6156-4B85-ABCE-8B2E9531F043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4E29-6490-469C-9DE0-A6B2A267CD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7086-AEB2-41A3-B5AC-85334EE97437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C656-F20F-4E47-94BC-E88E37BA4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9B20-7CE5-4521-B2AD-490C530F7136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A315-19D4-4E1B-9258-7E75DA9A56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A46F-329E-42F9-A588-4349218F8F8D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D430-3F50-4E8D-8343-4713D2899E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323AE8BC-5F9D-4E76-BEB1-617C347A1D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447800"/>
            <a:ext cx="4076700" cy="120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447800"/>
            <a:ext cx="4078287" cy="120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A8F6D989-7666-4AC6-8F58-0B589AA273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77612051-4F89-453A-A705-198536B052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7D1D63D9-2436-4CD2-9820-F57D08328A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DD4CFF41-FDB4-4964-8EB9-9C80609E8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4D674F43-9285-4D57-B17E-00E8992BA9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</a:t>
            </a:r>
            <a:fld id="{BA27FD1A-AE8D-48BD-B333-DF3668A99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DATA:AHOi:AHOI_Logo20070709:RGB:Logo_AHOI20070709_rgb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47800"/>
            <a:ext cx="83073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77000"/>
            <a:ext cx="2895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rgbClr val="D31145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solidFill>
                  <a:srgbClr val="D31145"/>
                </a:solidFill>
              </a:defRPr>
            </a:lvl1pPr>
          </a:lstStyle>
          <a:p>
            <a:pPr>
              <a:defRPr/>
            </a:pPr>
            <a:r>
              <a:rPr lang="de-DE"/>
              <a:t>| </a:t>
            </a:r>
            <a:fld id="{E163D87B-53F4-4F37-BB3E-5EC8113B7F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 cap="rnd">
            <a:solidFill>
              <a:srgbClr val="D31145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50825"/>
            <a:ext cx="5757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 flipV="1">
            <a:off x="1524000" y="6324600"/>
            <a:ext cx="7620000" cy="12700"/>
          </a:xfrm>
          <a:prstGeom prst="line">
            <a:avLst/>
          </a:prstGeom>
          <a:noFill/>
          <a:ln w="9525" cap="rnd">
            <a:solidFill>
              <a:srgbClr val="D31145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" name="Picture 15" descr="DATA:AHOi:AHOI_Logo20070709:RGB:Logo_AHOI20070709_rgb.png"/>
          <p:cNvPicPr>
            <a:picLocks noChangeAspect="1" noChangeArrowheads="1"/>
          </p:cNvPicPr>
          <p:nvPr userDrawn="1"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533400" y="6318250"/>
            <a:ext cx="838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8"/>
          <p:cNvSpPr txBox="1">
            <a:spLocks noChangeArrowheads="1"/>
          </p:cNvSpPr>
          <p:nvPr userDrawn="1"/>
        </p:nvSpPr>
        <p:spPr bwMode="auto">
          <a:xfrm>
            <a:off x="-625475" y="3787775"/>
            <a:ext cx="1841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124" charset="-128"/>
              </a:defRPr>
            </a:lvl9pPr>
          </a:lstStyle>
          <a:p>
            <a:pPr>
              <a:defRPr/>
            </a:pPr>
            <a:endParaRPr lang="de-AT" sz="2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1600" b="1">
          <a:solidFill>
            <a:srgbClr val="D31145"/>
          </a:solidFill>
          <a:latin typeface="Verdana" pitchFamily="34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588" indent="1889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2pPr>
      <a:lvl3pPr marL="377825" indent="-1857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3pPr>
      <a:lvl4pPr marL="384175" indent="15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387350" indent="1746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844550" indent="174625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1301750" indent="174625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1758950" indent="174625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2216150" indent="174625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528CB6-2C8E-48CE-A021-870BDD5F44B8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695DE0-0378-4095-9F27-58B1E2ADD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IgA" TargetMode="External"/><Relationship Id="rId2" Type="http://schemas.openxmlformats.org/officeDocument/2006/relationships/hyperlink" Target="https://de.wikipedia.org/wiki/Ig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e.wikipedia.org/wiki/Ig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Datei:Plasmozytom_multiple_Osteolysen_Unterar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at/url?sa=i&amp;rct=j&amp;q=&amp;esrc=s&amp;frm=1&amp;source=images&amp;cd=&amp;cad=rja&amp;uact=8&amp;docid=eRNC5KeOpho7YM&amp;tbnid=KOE-IBP2vDe4AM:&amp;ved=0CAUQjRw&amp;url=http://www.pharmatutor.org/articles/review-targeted-drug-therapy-cancer-novel-drug-delivery-approach&amp;ei=nol_U-LJOMSsO_H8gMgN&amp;bvm=bv.67720277,d.ZGU&amp;psig=AFQjCNGnULLyu9rq85jAIqVXiXEcGmvy9g&amp;ust=140095358014421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frm=1&amp;source=images&amp;cd=&amp;cad=rja&amp;uact=8&amp;docid=ox45rN15CgFMyM&amp;tbnid=AMMlmeMzu4d87M:&amp;ved=0CAUQjRw&amp;url=http://www.sign-lang.uni-hamburg.de/glex/legende/l7802.htm&amp;ei=Bdx9U_jhG7Ou7AbG2oDoCw&amp;bvm=bv.67229260,d.ZGU&amp;psig=AFQjCNHaa2Ny6FRKx1-vZyVpbMCzzeLxdQ&amp;ust=140084361882753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341632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AT" sz="24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AT" sz="2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AT" sz="2400" b="0" dirty="0" smtClean="0">
                <a:solidFill>
                  <a:schemeClr val="accent2">
                    <a:lumMod val="75000"/>
                  </a:schemeClr>
                </a:solidFill>
              </a:rPr>
              <a:t>Multiples </a:t>
            </a:r>
            <a:r>
              <a:rPr lang="de-AT" sz="2400" b="0" dirty="0" err="1" smtClean="0">
                <a:solidFill>
                  <a:schemeClr val="accent2">
                    <a:lumMod val="75000"/>
                  </a:schemeClr>
                </a:solidFill>
              </a:rPr>
              <a:t>Myelom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de-AT" sz="2400" b="0" dirty="0" smtClean="0">
                <a:solidFill>
                  <a:schemeClr val="tx2"/>
                </a:solidFill>
              </a:rPr>
              <a:t/>
            </a:r>
            <a:br>
              <a:rPr lang="de-AT" sz="2400" b="0" dirty="0" smtClean="0">
                <a:solidFill>
                  <a:schemeClr val="tx2"/>
                </a:solidFill>
              </a:rPr>
            </a:b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>Ella </a:t>
            </a:r>
            <a:r>
              <a:rPr lang="de-AT" sz="1200" b="0" dirty="0" err="1" smtClean="0">
                <a:solidFill>
                  <a:schemeClr val="accent2">
                    <a:lumMod val="75000"/>
                  </a:schemeClr>
                </a:solidFill>
              </a:rPr>
              <a:t>Willenbacher</a:t>
            </a: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>Klinik für </a:t>
            </a:r>
            <a:r>
              <a:rPr lang="de-AT" sz="1200" b="0" dirty="0" err="1" smtClean="0">
                <a:solidFill>
                  <a:schemeClr val="accent2">
                    <a:lumMod val="75000"/>
                  </a:schemeClr>
                </a:solidFill>
              </a:rPr>
              <a:t>Hämato</a:t>
            </a: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>-Onkologie</a:t>
            </a:r>
            <a:b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>Innere Medizin V</a:t>
            </a:r>
            <a:b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>Universitätsklinik Innsbruck</a:t>
            </a:r>
            <a:b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AT" sz="1200" b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1200" b="0" dirty="0" smtClean="0">
              <a:solidFill>
                <a:schemeClr val="accent2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653136"/>
            <a:ext cx="9144000" cy="36933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defRPr/>
            </a:pP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00" name="Rectangle 18"/>
          <p:cNvSpPr>
            <a:spLocks noChangeArrowheads="1"/>
          </p:cNvSpPr>
          <p:nvPr/>
        </p:nvSpPr>
        <p:spPr bwMode="auto">
          <a:xfrm>
            <a:off x="9196388" y="1377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AT" sz="2400">
              <a:latin typeface="Arial" charset="0"/>
            </a:endParaRPr>
          </a:p>
        </p:txBody>
      </p:sp>
      <p:sp>
        <p:nvSpPr>
          <p:cNvPr id="4101" name="Rectangle 28"/>
          <p:cNvSpPr>
            <a:spLocks noChangeArrowheads="1"/>
          </p:cNvSpPr>
          <p:nvPr/>
        </p:nvSpPr>
        <p:spPr bwMode="auto">
          <a:xfrm>
            <a:off x="7651750" y="239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AT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Antikörpertypen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426" y="191683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hlinkClick r:id="rId2" action="ppaction://hlinkfile" tooltip="IgG"/>
              </a:rPr>
              <a:t>IgG</a:t>
            </a:r>
            <a:r>
              <a:rPr lang="de-DE" dirty="0" err="1" smtClean="0"/>
              <a:t>-Plasmozytom</a:t>
            </a:r>
            <a:r>
              <a:rPr lang="de-DE" dirty="0" smtClean="0"/>
              <a:t> </a:t>
            </a:r>
            <a:r>
              <a:rPr lang="de-DE" dirty="0"/>
              <a:t>(&gt; 50 Prozent)</a:t>
            </a:r>
          </a:p>
          <a:p>
            <a:r>
              <a:rPr lang="de-DE" dirty="0" err="1">
                <a:hlinkClick r:id="rId3" action="ppaction://hlinkfile" tooltip="IgA"/>
              </a:rPr>
              <a:t>IgA</a:t>
            </a:r>
            <a:r>
              <a:rPr lang="de-DE" dirty="0" err="1"/>
              <a:t>-Plasmozytom</a:t>
            </a:r>
            <a:r>
              <a:rPr lang="de-DE" dirty="0"/>
              <a:t> (25 Prozent)</a:t>
            </a:r>
          </a:p>
          <a:p>
            <a:r>
              <a:rPr lang="de-DE" dirty="0" err="1" smtClean="0"/>
              <a:t>Leichtkettenplasmozytom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 smtClean="0"/>
              <a:t>Bence</a:t>
            </a:r>
            <a:r>
              <a:rPr lang="de-DE" dirty="0" smtClean="0"/>
              <a:t>-Jones </a:t>
            </a:r>
            <a:r>
              <a:rPr lang="de-DE" dirty="0" err="1" smtClean="0"/>
              <a:t>Plasmozytom</a:t>
            </a:r>
            <a:r>
              <a:rPr lang="de-DE" dirty="0" smtClean="0"/>
              <a:t>/Leichtkettenkrankheit-12%)</a:t>
            </a:r>
            <a:endParaRPr lang="de-DE" dirty="0"/>
          </a:p>
          <a:p>
            <a:pPr lvl="1"/>
            <a:r>
              <a:rPr lang="de-DE" dirty="0"/>
              <a:t>κ-Ketten-</a:t>
            </a:r>
            <a:r>
              <a:rPr lang="de-DE" dirty="0" err="1"/>
              <a:t>Plasmozytom</a:t>
            </a:r>
            <a:endParaRPr lang="de-DE" dirty="0"/>
          </a:p>
          <a:p>
            <a:pPr lvl="1"/>
            <a:r>
              <a:rPr lang="de-DE" dirty="0" smtClean="0"/>
              <a:t>λ-Ketten-</a:t>
            </a:r>
            <a:r>
              <a:rPr lang="de-DE" dirty="0" err="1" smtClean="0"/>
              <a:t>Plasmozytom</a:t>
            </a:r>
            <a:endParaRPr lang="de-DE" dirty="0"/>
          </a:p>
          <a:p>
            <a:r>
              <a:rPr lang="de-DE" dirty="0" err="1" smtClean="0">
                <a:hlinkClick r:id="rId4" action="ppaction://hlinkfile" tooltip="IgD"/>
              </a:rPr>
              <a:t>IgD</a:t>
            </a:r>
            <a:r>
              <a:rPr lang="de-DE" dirty="0" smtClean="0"/>
              <a:t>, </a:t>
            </a:r>
            <a:r>
              <a:rPr lang="de-DE" dirty="0" err="1" smtClean="0"/>
              <a:t>IgM</a:t>
            </a:r>
            <a:r>
              <a:rPr lang="de-DE" dirty="0" smtClean="0"/>
              <a:t>, </a:t>
            </a:r>
            <a:r>
              <a:rPr lang="de-DE" dirty="0" err="1" smtClean="0"/>
              <a:t>IgE</a:t>
            </a:r>
            <a:r>
              <a:rPr lang="de-DE" dirty="0" smtClean="0"/>
              <a:t>, </a:t>
            </a:r>
            <a:r>
              <a:rPr lang="de-DE" dirty="0" err="1" smtClean="0"/>
              <a:t>asekretorische</a:t>
            </a:r>
            <a:r>
              <a:rPr lang="de-DE" dirty="0" smtClean="0"/>
              <a:t> -</a:t>
            </a:r>
            <a:r>
              <a:rPr lang="de-DE" dirty="0" err="1" smtClean="0"/>
              <a:t>Plasmozytome</a:t>
            </a:r>
            <a:r>
              <a:rPr lang="de-DE" dirty="0" smtClean="0"/>
              <a:t> </a:t>
            </a:r>
            <a:r>
              <a:rPr lang="de-DE" dirty="0"/>
              <a:t>(selten)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286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b="1" dirty="0" smtClean="0">
                <a:solidFill>
                  <a:schemeClr val="bg2"/>
                </a:solidFill>
              </a:rPr>
              <a:t>Pathogenese</a:t>
            </a:r>
          </a:p>
          <a:p>
            <a:pPr>
              <a:buAutoNum type="arabicPeriod" startAt="2"/>
            </a:pPr>
            <a:r>
              <a:rPr lang="de-AT" b="1" dirty="0" smtClean="0"/>
              <a:t>Diagnostik</a:t>
            </a:r>
            <a:endParaRPr lang="de-AT" b="1" dirty="0"/>
          </a:p>
          <a:p>
            <a:pPr>
              <a:buAutoNum type="arabicPeriod" startAt="2"/>
            </a:pPr>
            <a:r>
              <a:rPr lang="de-AT" b="1" dirty="0">
                <a:solidFill>
                  <a:schemeClr val="bg2"/>
                </a:solidFill>
              </a:rPr>
              <a:t>Therapie </a:t>
            </a:r>
          </a:p>
          <a:p>
            <a:pPr>
              <a:buAutoNum type="arabicPeriod" startAt="2"/>
            </a:pPr>
            <a:r>
              <a:rPr lang="de-AT" b="1" dirty="0">
                <a:solidFill>
                  <a:schemeClr val="bg2"/>
                </a:solidFill>
              </a:rPr>
              <a:t>Praktische Ratschläge</a:t>
            </a:r>
          </a:p>
          <a:p>
            <a:endParaRPr lang="de-DE" b="1" dirty="0"/>
          </a:p>
          <a:p>
            <a:pPr marL="0" indent="0"/>
            <a:endParaRPr lang="de-AT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 smtClean="0"/>
              <a:t>Myelom</a:t>
            </a:r>
            <a:r>
              <a:rPr lang="de-AT" dirty="0" smtClean="0"/>
              <a:t>: 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/>
              <a:t>Anamnese</a:t>
            </a:r>
          </a:p>
          <a:p>
            <a:pPr>
              <a:buAutoNum type="arabicPeriod"/>
            </a:pPr>
            <a:r>
              <a:rPr lang="de-AT" i="1" dirty="0" smtClean="0"/>
              <a:t>Klinische Untersuchung</a:t>
            </a:r>
          </a:p>
          <a:p>
            <a:pPr>
              <a:buAutoNum type="arabicPeriod"/>
            </a:pPr>
            <a:r>
              <a:rPr lang="de-AT" i="1" dirty="0" smtClean="0"/>
              <a:t>Labor-Untersuchungen</a:t>
            </a:r>
          </a:p>
          <a:p>
            <a:pPr>
              <a:buAutoNum type="arabicPeriod"/>
            </a:pPr>
            <a:r>
              <a:rPr lang="de-AT" i="1" dirty="0" smtClean="0"/>
              <a:t>Bildgebung</a:t>
            </a:r>
            <a:endParaRPr lang="de-DE" i="1" dirty="0" smtClean="0"/>
          </a:p>
          <a:p>
            <a:pPr>
              <a:buFontTx/>
              <a:buAutoNum type="arabicPeriod"/>
            </a:pPr>
            <a:r>
              <a:rPr lang="de-AT" i="1" dirty="0" smtClean="0"/>
              <a:t>KMP</a:t>
            </a:r>
          </a:p>
          <a:p>
            <a:pPr>
              <a:buFontTx/>
              <a:buAutoNum type="arabicPeriod"/>
            </a:pPr>
            <a:r>
              <a:rPr lang="de-AT" i="1" dirty="0" smtClean="0"/>
              <a:t>Ggf. Histologie-Gewinnung</a:t>
            </a:r>
            <a:endParaRPr lang="de-AT" i="1" dirty="0"/>
          </a:p>
          <a:p>
            <a:pPr>
              <a:buAutoNum type="arabicPeriod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5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 smtClean="0"/>
              <a:t>Myelom</a:t>
            </a:r>
            <a:r>
              <a:rPr lang="de-AT" dirty="0" smtClean="0"/>
              <a:t>: 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/>
              <a:t>Anamnese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Klinische Untersuchung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Labor-Untersuchungen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Bildgebung</a:t>
            </a:r>
            <a:endParaRPr lang="de-DE" i="1" dirty="0" smtClean="0">
              <a:solidFill>
                <a:schemeClr val="bg2"/>
              </a:solidFill>
            </a:endParaRP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KMP</a:t>
            </a: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Histologie-Gewinnung</a:t>
            </a:r>
            <a:endParaRPr lang="de-AT" i="1" dirty="0">
              <a:solidFill>
                <a:schemeClr val="bg2"/>
              </a:solidFill>
            </a:endParaRPr>
          </a:p>
          <a:p>
            <a:pPr>
              <a:buAutoNum type="arabicPeriod"/>
            </a:pPr>
            <a:endParaRPr lang="de-AT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036763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/>
              <a:t>Myelom</a:t>
            </a:r>
            <a:r>
              <a:rPr lang="de-AT" dirty="0"/>
              <a:t>: </a:t>
            </a:r>
            <a:r>
              <a:rPr lang="de-DE" dirty="0" smtClean="0"/>
              <a:t>Anamnese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DE" dirty="0" smtClean="0"/>
              <a:t>B-Symptomatik: Fieber, Gewichtsabnahme ungewollt, Nachtschweiß</a:t>
            </a:r>
          </a:p>
          <a:p>
            <a:pPr>
              <a:buAutoNum type="arabicPeriod"/>
            </a:pPr>
            <a:r>
              <a:rPr lang="de-DE" dirty="0" err="1" smtClean="0"/>
              <a:t>Infektneigungen</a:t>
            </a:r>
            <a:endParaRPr lang="de-DE" dirty="0" smtClean="0"/>
          </a:p>
          <a:p>
            <a:pPr>
              <a:buAutoNum type="arabicPeriod"/>
            </a:pPr>
            <a:r>
              <a:rPr lang="de-DE" dirty="0" smtClean="0"/>
              <a:t>Blutungen</a:t>
            </a:r>
          </a:p>
          <a:p>
            <a:pPr>
              <a:buAutoNum type="arabicPeriod"/>
            </a:pPr>
            <a:r>
              <a:rPr lang="de-DE" dirty="0" smtClean="0"/>
              <a:t>Schmerzen</a:t>
            </a:r>
          </a:p>
          <a:p>
            <a:pPr>
              <a:buAutoNum type="arabicPeriod"/>
            </a:pPr>
            <a:r>
              <a:rPr lang="de-AT" dirty="0" smtClean="0"/>
              <a:t>Gefühlstörungen peripher (PNP)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/>
              <a:t>Myelom</a:t>
            </a:r>
            <a:r>
              <a:rPr lang="de-AT" dirty="0"/>
              <a:t>: 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Anamnese</a:t>
            </a:r>
          </a:p>
          <a:p>
            <a:pPr>
              <a:buAutoNum type="arabicPeriod"/>
            </a:pPr>
            <a:r>
              <a:rPr lang="de-AT" i="1" dirty="0" smtClean="0"/>
              <a:t> Klinische Untersuchung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Labor-Untersuchungen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Bildgebung</a:t>
            </a:r>
            <a:endParaRPr lang="de-DE" i="1" dirty="0" smtClean="0">
              <a:solidFill>
                <a:schemeClr val="bg2"/>
              </a:solidFill>
            </a:endParaRP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KMP</a:t>
            </a: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Histologie-Gewinnung</a:t>
            </a:r>
            <a:endParaRPr lang="de-AT" i="1" dirty="0">
              <a:solidFill>
                <a:schemeClr val="bg2"/>
              </a:solidFill>
            </a:endParaRPr>
          </a:p>
          <a:p>
            <a:pPr>
              <a:buAutoNum type="arabicPeriod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0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 smtClean="0"/>
              <a:t>Myelom</a:t>
            </a:r>
            <a:r>
              <a:rPr lang="de-AT" dirty="0" smtClean="0"/>
              <a:t>: </a:t>
            </a:r>
            <a:r>
              <a:rPr lang="de-AT" dirty="0"/>
              <a:t>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Anamnese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Klinische Untersuchung</a:t>
            </a:r>
          </a:p>
          <a:p>
            <a:pPr>
              <a:buAutoNum type="arabicPeriod"/>
            </a:pPr>
            <a:r>
              <a:rPr lang="de-AT" i="1" dirty="0" smtClean="0"/>
              <a:t>Labor-Untersuchungen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Bildgebung</a:t>
            </a:r>
            <a:endParaRPr lang="de-DE" i="1" dirty="0" smtClean="0">
              <a:solidFill>
                <a:schemeClr val="bg2"/>
              </a:solidFill>
            </a:endParaRP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KMP</a:t>
            </a: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Histologie-Gewinnung</a:t>
            </a:r>
            <a:endParaRPr lang="de-AT" i="1" dirty="0">
              <a:solidFill>
                <a:schemeClr val="bg2"/>
              </a:solidFill>
            </a:endParaRPr>
          </a:p>
          <a:p>
            <a:pPr>
              <a:buAutoNum type="arabicPeriod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AutoShape 8" descr="data:image/jpeg;base64,/9j/4AAQSkZJRgABAQAAAQABAAD/2wCEAAkGBxITEhUUExQUFBQUFRQUFBUVFBUUFBUUFBQWFhQUFBQYHCggGBolHBQUITEhJSkrLi4uFx8zODMsNygtLiwBCgoKDg0OGxAQGiwkHyQsLCwsLCwsLCwsLCwsLCwsLCwsLCwsLCwsLCwsLCwsLCwsLCwsLCwsLCwsLCwsLCwsLP/AABEIALcBEwMBIgACEQEDEQH/xAAcAAABBQEBAQAAAAAAAAAAAAAEAAIDBQYHAQj/xAA/EAABAwIEBAQDBQYDCQAAAAABAAIDBBEFEiExBkFRYRMicYEykaEUQlKxwQcVYtHh8CNy8RYkM1OCkqKy4v/EABkBAAIDAQAAAAAAAAAAAAAAAAIDAAEEBf/EACURAAICAgICAgMAAwAAAAAAAAABAhEDIRIxBEEiURMUMjOBsf/aAAwDAQACEQMRAD8A5fG1GUlNmOyHw8XaCryBmUDuudNvo2xKLFY7aKHDGXVjj0VvdMwiOwRJ/Apr5FlRiyvKKpcwhzTsgBT6XUcNRuEmwzsHD3Egc0Zj0Wup5g4XC4NQ4iQ2wW74a4lytAedFoxZq0xGTH7R0dqeEDR1geBb+/RGgrYnZnPUkklZBJJJKEEkkkoQa/ZMjC9mOi8iVMg92y9ao5HJ7DooQckkkrIMm2UcQ1TpilEh9kJUJXVIaCiJH6dlgOO+NIadjmBzS4jYHX36Kpz4oKEeTPMR4hYwkkgLFcV8aHLlDrX6blYTEeI3yvuSct72/opeGcBlxCY6kRttnf0v91vc/RI+TVy6HpRX8lfXYxJI7K02vvv7qel4ZqZdWMIYBq5/lv6BdawnhGlpwMkYv+I6uPe5VwaQW0CX+Wv5QfFP+jhFZhE8N8zdBpca/NVrpyu4YhgjX37rC47wbY3YfbqihlvsqePWjFCov6p0FTYgjS2vpZe1uHPicQdFA2Lny7p2mI2uzZU3EriwZiSbanr9UllPtZGgtokpslRLjCIfKFZON3AdENTnK0KZslhdZZI0ogxZuZ1uifTU9mp8ZBuVOJAGqulRPYQ6pAjVZSSXJUNXPfQLymks5Uo6LLii0KuaWoANlnI5tURHN590FEOm8IY/l8jjcA6ei2mJ4sIYXS2Lg0XsNyuFUVeWONjzXT+D8XErfDfYjlf8lpw5K+LE5Ie0bDCa7xomSWLc7Q6x3FxsUcoImADRSgrYZz1zgN0g4FVHEReY8rL5jbb1Q+GTzNLWuadd9dlCGgSXgK9UIQVBXsajmOqc0oSCedVM1C31RGbRREH3SCZm0Xt9FZCCZ2qa2YNBJ5C59FG9+qCxWF7mOawgZwW6i/y/vkgugqOd/tM4+fGTBEbEaOtvqOvJcowyoMswc9rZGgOc/wAS5aBlILiAQSQSLC+9lc8aYG+KSUvJflcBmItmzC4fbfKdh3aVB+z/AAxtTK+N9xGGtc+2lw198l+WYgezSlWqch30kTYNw0yrc5zYDDDc/wCN4r/KL/dB0f6W910KHw8PZHGxoFPs51ruDzu6R3U9f5IvFaZ3hf4VmZQMgDRlAGzcvRUUeMtmBje0sk2e07dnN6tKTKbY2MDbREOAIIIIuLG+icdNFmuHAWNOUnJe4B+6eYHZXv2gH1QpotxFO4WVRWsCMqHqrqKjklzYUTA8dUOU5xsdx0KxrjYf2fquicVeaM35arnLx/otWB3ERnVOyIypKFztUloozmrkd5UMao2spJJNFWTO1WVI1WWEFXZKpqy7QKuaUZG4AK+KJyCGvsO6h8WxUcsqHe65VqJVlrTTa3RLZjmuqiJxRPjmyFxLTLKKTW6vMPxR0di02NwVmmy6KdkhJACW0GfSuDVXiQxv/E1p+YViFnOEHZaSFrtwxv5K9bKFvi9IxS7JCwFIMC8zpzSiKHheEpJkp0UICk6qS+iq34pG12UuAPqixWMI0IPul2FxJGHVTkoWnKleVcXopkjnpz36Ie+qVS+wUb0RIHzp8vwgjl+RQ7AiRsgiGzjH7X6hjntFrOaCS4fhBIa300v7q34F4adSU2aTSWez3A7sFvIw9wDr3JR+I8NtqMUbnaTFA1kxJ1a5xJyN9Li//SrLE53Pecmw0ufzSZukPhtjJ52gWf5eWux7h36HVVFRhzJCHMaDa9jewF+hI1Hoj4o3B1nPvpoALDooMVxERtOmvRJfQ5L6B6rEG0zcrvNmOhFgQbbO67bqm/f79XNYSBra2tuuiqMRMkrsxGckGzdt+nX/AFR+BVmR3hTENeW5o7CzH9WtJ1Dx6oIqwpJIvaXEGTsD2ODgR7jsUJUGyoq9xZK58VmvOrgNGya7kbB3fmo63GbtHLTXrdVJfRSQJxLUjIRdc/e+xVlj2JlzrDZUhct2DG1HZkzzt0ghxF0lG0aJJwot3zKB+pTMymhCQlQ+7J4bKOd+uiaSmtFyqojHBF00F0xsaLY8BqjZaRFIAEgLhQyyXK9a/RUQla7VX/DsIL7kXss7C5avA/LG559B6oJJvSCtJG2p+NmxgMLTZum3RWlNxrE7nb6LmTTcohoIW+MVVHPlkZ1uh4jZIbNdqtJRSEhca4OmvU27LsVAdFUlToOLtB10NWyWaVLdV2NTWjJQydIJdmHmgbI6VxF9wPZVfCsjhO8Zja4AFzbdXNFGXRutu4uQuGYW6OUE8zdIyaih0ToFMdFIHaqClNmpNk3TIvQtrZM06qOrcvI3oapl1VSei0tkkSmc5QQFPkcqT0W0V2LVJa2zd3bnsue4hjc8dT4cTRILag6EEC516bLaYvJd1ugH81geIIJGTeKAdCDYa2NrXAG+m4WaTuWzd40YvT9/9LWtxN0sPixD4PjYTZ4cN2EcljKjG3Skh7XNI2Guq8mxsMkEgaQ46S2B87b7uB2IV7BDG+z7Cx1v16FBIbKDx9oNpKbLkceguendR4/gQlGnrpvfqO6mdWtAsT2Qb8bDBbccjfbt3CG66F8W2Z5+HTs1kdmA5nfTqqHF6uzb3uD8J6jqFo8TxgOGp0+Q91hMZnEj9Lett03DHlLYvLJxiVr3XN14F65lk1dA54/N2STQV6qIGgImAJNjRULBZZ5M0xRGGJ4aAvCUzNdAHQQ0qR0RsvKGG5WswrCM+pGiTPJTpGnHhVWzOYXgz5nWAsOZR2M8PeCzNdbmKBkDNAsPxRiLnOy30UjKTkFPHFRboq8KoTK63LqtlitF4UMQGxvf1QPC9PZt1NjNeX2Zfytv80/E25mHNSgCQnVEPdogWPspH1Gi1mCS2XnBJ/3r2XZ6J2i4nwI69V7Lr8btQhb2OitFxmWf4qqLRFXbX6LHca1HlA6myDJ0FHsiww2awdkY53+IPRZrGcQMLGZRckgADck8gtFhTXMYHztAe61mnXKOh7qnFz+KDTrZeRSaKEV0YuMwuhZa0kdrbKlzXc71WjH46S2A5/RpoKtjho756ISrrWN55j0aqtzw1l0HTXcbo148QebL6LGWjZju5NgpBigcPh1JsBf6kqmleALD0UDJfN6BBmhHHBySDhcpUT4/JkcHNNxaztNB0NuiqquoEg5Kwnde/dYvG3GN5yaN6Db5LlyfI2w0qCJWWOjQe5Q9TI1os3SwsANlV/vNx0um/aG80KgxjZHUPcTuUDUvsNSi6ivFjYLHYviZkuAdO36p8IOWhU8nFBdTO1wvmFvUKpllHLVDWU8cXXRaVBRMssjkMvdRqWNhS8E/NGKIkkUKdvdJTki+LDY5U8SoS6QKQ4j1IKL0+LVQht0ZQx3SpukPxq2XuGU407reUAaxgWDglyWWojrg6O4PJY13ZuaukeYpW3NgqGqw4Sa80Ux1ySpogpydkyL0WXDVDe0fUIqp4CeXEtdYHlum4JJkkDui1g4iatfjySRzfJjcjGv4FnGzgfZBy8FVI/Cfmuj0+Mh5s0X9kU6pd+A/JalMy8DnnCGESQ1F32GgC6WHrNVpOYm2U+lkfh1VfRRtfYfCkaCnn0N1juM4nvF27gi3O/ZaeMKOcsHm3I+h62VxjyZV0UeB4aY2tlqADNa7W7iP/wCk/E6okH2XtZU3uq6eW7fZbYY0hbZYNm8vshKM/Eerj9F5BKMoQ5mtFYbucQPcplFD5JTK/KPhbujiQ0aIemYGgNHuV605jfkFCDpNh6oeMecnsB+anmcoSdD81l8z/ExuD+zx06pMRpg+5G/PujKk3OijDLBcg3UY+eksdFE+ArUy0w3Krqlg2AU5BqjLYnCSwtGhO6oKDAJ53ObE0PcxpeW3AcWjfKDuuhfurMNQgXYLLFKySIlr2uuCNNLWI9xdNw5Hy4/YjNBNWc8fE5rrEEEHUHQg9wlmXRcdhhMZFQfiPlmLbvY465XEbrNu4Xc7WCRkw/huHf8AaVr5VqRk4/Rn3OB6hE4dRukdYe5OwVxT8G1LjrG5o72ufQXutPgfD5iI8RtrahnU9XG6CWRegow+x2HcFB0bXEPBIv09NElpHucTrI4dhaw9Ekqxhx7wivWwErYS4Jc6Iyh4fHMJP7CH/iRj6aEg6hXtHR2F7LTtwVg5KGalDRokzychsEkUE8N9E6iheLtvoiZRYoiCxQRkaU6I6W40KNiUTmWTmFA3sj3susFhMkrWjmtBLw30dYqo4QgeZg5ovl37Leviud9Vv8aKcdnO8l/PRT4NhboTvm9looqgcwhmTAaO0RMZadlqSrozN2AYrT+Jtp7IWhw0tN7/AEV5lCcAFXFXZOQF4VrklUGIk5i5twenI+yJxV8j3G7nNbya020HUqlkuNnH3N1sxQrYDYpJrjXRAOqdcp7hSyy9VU18vMbj6rQgSydU2DRzsSpYSMzejG391SU9Tn8w52A9v6qwEuXT7x37DorKLUSeXu5SNdYAIEPuQOimDrlUQJcULO6wv0I+RNj+ilOqjmZZpvqHCxHbmgyQ5wcfsKEuMkzyOn5jdRTj2SZWNFhqPqpGvDjvdcf9XKnXE6H5oP2VEzXO0von0+G87fNXIa0ck15RR8PK+1QEs8V7IGwAC5Q9QMxRTgSmAdF0MHixxb7ZlyZXLXopMawVs0TovvPGh5Bw1b9fzXLKSWWnmsS5jmuyuG224XbPCWL/AGh4Bnb9qjHmZYTAc27Nk9tirzw9gxZb4dibgAb7gFGPxMHbfqspgkwMLTe5tZHsdquY1TNKLJ0oJ3SQBKSEhovswBRDIgFK9iQaufZpI3NVZWsVq8KuqzorCiZuWDM8NvZWYwrKPLqqHF6kte0t6rWcP4i17R1TIxXGx/KkU0jiDYqSPVX+J4UJNRoVUzYbURtL2ROkt+HX3sqjicpUSWWMY2bbgbGqRkZiL2iW5LgdCVa4xikLfM1wuNdFw+Wcl9/DeHejrrU4K8yss5rhb8QI/NdhQ4qjjPJyk2zcYfxRDKPOLEdUfHi8Ddj9FhzQDloiqaFzdd0Mk60XF7NrHjDHfCCfZKrrTkuLi/bWyyLMVte5tb2UTqnMMwc4dwSg8afOVSH5sPCNhNWbn4j63VdLVObv5h15hMlrDs436H+aCnqF1EZCWoqdLjULOYziOUXG97AeqmnqHNN2nQ7g7KGQ+ILua1tiLHmTcbKpTUVstJvoPoZjGxrWjUAD07q0ooreYm53J6lC0cIGqLc9NAC4Hb90XGgoUUHKiBDHaoeqnIPUJ4ch5yqICyPDiANCrGBgYLE3PooKaIXujGsuiIeF4O35J2X+yphGAoSOqEgwtJ9E0iymJv6JrmqEICF7kBBBFwQWuHUEWIXriE2/RUyzFRYWaWWSHeP44j1Y79QdPZTkhaqtovEjtbzMuWHn3b6FZlsK5eaHCRog7RASUlK6LVJJDNg2drtWkFOC5Fh2PzQnckdCthhHGTH6P0PdZJ4JxGxyRkaaZyqcQdoi/tjHi7SFW4i/RZ2PiZHFic46c1fYRD5Q5m45KCDKb35orDpmxyBpOh2T4u1Q19FxR4o4mz9Fe02KZfhP8lXzUbHtu3dZ6eeSF2o0TNoXakdDjq82vhxk+llV41Wzm2WAG3R2v1VXheOh3NWNRigaL3TFnkvYh4Yt9FO+evOjaV3tlP6q/wAHwyp8NzqhpDnbMaRdo/iN9+wUFPxM4DcIn/aZ7h8VvSyOHkpbewH479GNx+mlif5gQ0nS+iIwPEsp11HMFWGLDx/jN+ip/sPh67jqskp/K46Nl8o1INxN7Ab3sHfRVj5GH74T66oAaLgkX+So8RrY2C41J2HNdzx8vLEpSZzMsKnSPMXr2sFm6uOw/VWeGUEn2XxZN5HAMb0YDcuWbwWhdPM0O++4X9Of0W8xWcXDW/C0ZWjsEuD/ADZLfS6LlcI19kEUmiIiKCiRbHLeZw5hUrHoNj1KHKFBWdRuKja9SMVogRCNEQHqFejVQhM+bS/L6k9AvI2c3fLohg/M/s3b16pr6jOf4AbWH33DfX8IUogS6f8ADrbcnRo90G+oJ+EOd3As326plbPbk09GudlYPYXLvkhhO8/FOG9o4yB83Aq6IFZ5eTGju5w/IJGKU/FIB2a39VFHIz/nk+pH8kSGX2eShZCI07xqJHfRU9a8iQ99T6ndWlQXN+8VVkguuVh8pqkOxkJc7ovUVcJLGNBcBoqWeMHTNZS1XB0LttFznD8QfE4FpPoupcNY7HO0AmzloRnKc8JzR6xSH0OoUUrZ2C0jSe4XQW0/QpktHcai6VkwRn6HQyyicnlrsriERhzhLK25sjuNeHLXkYNViKeqexwIJ0SP166Na8m+0deid4R3u3qhsVnjl0UfC+KR1EeU721UGPYUYjnYbg8kmSDjTZUVNK6M3YhpK+V2hRkOJ3NnBTPpR8Q+SgV0V7ap6KpcStvdTxhltUNUPbyCBhBzsQJ2Kj/ebtlWMkIPZFgNOqppFFjCzxGOHM/D/m5LCywSeIRICHA2I6enZbrD5LBFzYJHUuBLsjxpfk4dD3TMeaVcPQucFfIoOHQGPDugP5Ip09ytDFwg1o/4ovY9Fjp3Fjy07tJHyXS8FOCal9mPPJSdotY5ESyRU8MqNieujZnaLJj0QHICJyIa5WUEscioUDA7VHQlEUTkpk0uUJpchZXZnWVpEFUyOEdmC73nK23U8/bf2R9DQhgsTsAAOQA5fqVLRUdjndvazR0HMqaTshbIQOgF7i1/8o/NMdIef9EnucNrEdDoR7qP7SNjoe6hD17WncA+oQFTSM3bdp6jT6IuXTZVVfWBoJJsBqT0S5SoJIrMaxd0MZzuDuTOpP8ARKmdmaD2CwmOYkZ5C77o0YO3X1K2GFTXjYf4Qudmd7Hw0WgYUk0TlJJDOaoiiqnRuDmmxCGuvQU8zHXOE+KWygNcfMtkx1wvnmjqnRuDmmxC6jwpxY2RoY82cFaZZqsSoRI0i24XFOKMEkgld5TlJ0NtF3KOUFQ4hhsczSHAFRxLUjgOGYlJA7Mw+3VXcvF8klg7QK34k4Ae0l0O2+X+Sw9VSPjOV7S090uWOMux0cso9GglxDNZ31CPo8cAFnBYxkhGxsjIK4feHuP5IHhiwlmZd1VcCbhQCq7oIVsfQ/L+qikrBfytt67oXgSQazWXMdUOeqMpZm8iqGCoB5KygpidRcJE8dDozsvoHd1aUkizdPnB1N1eUUizyiMuwfiPB6iaz6Z7s/3o81s3dtzYHsi8O4PtSn7Q8io1cDe4/wApVtSm2qNdKJG5H68g4bjuCt/i56qMv9GLLi9o5r5mkg7hGQVCfxJhslO+7rOY7Vrxs7t2PZVsMoK6kZNGZmhglBRbSs/BPYq3p5wU6LsFh0TrFHZ9FXMcimuJ21RgkxkPLU8gFY4fh2TzP+LkOQ9e6kw+hyDM74z/AOP9VNM9C39EE+RQPemyv5qBz1RZ5NJz+aHnII1Xk70E2pHwlRvREiGoncz4XadCVhuJ8bMrixp8gOpH3j09AiOKcZ1MUZ7PcP8A1H6rLhYsk7GJUIrZ8PvvC3tosW5ajhaYeGf4SUifQcezRGpaNCksrVVLnPJBNiUkqgykBTgvEk8zjgpoJiwgtNiF4koQ6NwhxTmsx++y6FC8EXCSSuLLZMG3VFj/AApDUNN2i/VJJEWjkvEfC0lMSbhzfUXCzySSAISkakkhZcSel3ueSsKCvdY9EklWVLgXib5F5RyZlbUz7JJLE0ay0ZUghEwP59NfkkkrwJPLFMrJqDJGFkrCyVoexx2PI9WnkVm8b4KkjBlp3Z4wCSHENe0fk4fVJJdxo55m46nk5GQ1BbtskkqiyzQYXTTSszsbdo0vmaNfcrW4fSuhZYkEnVw6HpdJJOTsBk7pboaZ2g9V4koRA7n6oJ8uiSSplgNTUbrG8S4sWnI02cRqRplaencpJLNlbDiZUlK6SSQWNJVtgMvlkCSSqX8lrsLDV4kkkj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4082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Multiples </a:t>
            </a:r>
            <a:r>
              <a:rPr lang="de-DE" dirty="0" err="1" smtClean="0"/>
              <a:t>Myelom</a:t>
            </a:r>
            <a:r>
              <a:rPr lang="de-DE" dirty="0" smtClean="0"/>
              <a:t>: Laboruntersuchung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2400657"/>
          </a:xfrm>
        </p:spPr>
        <p:txBody>
          <a:bodyPr/>
          <a:lstStyle/>
          <a:p>
            <a:pPr>
              <a:buAutoNum type="arabicPeriod"/>
            </a:pPr>
            <a:r>
              <a:rPr lang="de-AT" sz="2000" i="1" dirty="0" smtClean="0"/>
              <a:t>Das BB</a:t>
            </a:r>
            <a:r>
              <a:rPr lang="de-AT" sz="2000" i="1" dirty="0"/>
              <a:t> </a:t>
            </a:r>
            <a:r>
              <a:rPr lang="de-AT" sz="2000" i="1" dirty="0" smtClean="0"/>
              <a:t>inkl. differential</a:t>
            </a:r>
          </a:p>
          <a:p>
            <a:pPr>
              <a:buAutoNum type="arabicPeriod"/>
            </a:pPr>
            <a:r>
              <a:rPr lang="de-AT" sz="2000" i="1" dirty="0" smtClean="0"/>
              <a:t>Basislabor inkl. LDH, ß2 </a:t>
            </a:r>
            <a:r>
              <a:rPr lang="de-AT" sz="2000" i="1" dirty="0"/>
              <a:t>M</a:t>
            </a:r>
            <a:r>
              <a:rPr lang="de-AT" sz="2000" i="1" dirty="0" smtClean="0"/>
              <a:t>ikroglobulin, Elektrophorese</a:t>
            </a:r>
          </a:p>
          <a:p>
            <a:pPr>
              <a:buAutoNum type="arabicPeriod"/>
            </a:pPr>
            <a:r>
              <a:rPr lang="de-AT" sz="2000" i="1" dirty="0" smtClean="0"/>
              <a:t>Urin-Status</a:t>
            </a:r>
            <a:endParaRPr lang="de-AT" sz="2000" i="1" dirty="0"/>
          </a:p>
          <a:p>
            <a:pPr>
              <a:buAutoNum type="arabicPeriod"/>
            </a:pPr>
            <a:r>
              <a:rPr lang="de-AT" sz="2000" i="1" dirty="0" smtClean="0"/>
              <a:t>Virusserologie</a:t>
            </a:r>
            <a:endParaRPr lang="de-AT" sz="2000" i="1" dirty="0"/>
          </a:p>
          <a:p>
            <a:pPr>
              <a:buAutoNum type="arabicPeriod"/>
            </a:pPr>
            <a:r>
              <a:rPr lang="de-AT" sz="2000" i="1" dirty="0" smtClean="0"/>
              <a:t>FACS-Analyse</a:t>
            </a:r>
          </a:p>
          <a:p>
            <a:pPr>
              <a:buAutoNum type="arabicPeriod"/>
            </a:pPr>
            <a:r>
              <a:rPr lang="de-AT" sz="2000" i="1" dirty="0" smtClean="0"/>
              <a:t>Zytogenetik</a:t>
            </a:r>
          </a:p>
          <a:p>
            <a:pPr marL="0" indent="0"/>
            <a:endParaRPr lang="de-AT" sz="2000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4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Multiples </a:t>
            </a:r>
            <a:r>
              <a:rPr lang="de-DE" dirty="0" err="1" smtClean="0"/>
              <a:t>Myelom</a:t>
            </a:r>
            <a:r>
              <a:rPr lang="de-DE" dirty="0" smtClean="0"/>
              <a:t>: Laboruntersuchung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/>
              <a:t>Das BB inkl. </a:t>
            </a:r>
            <a:r>
              <a:rPr lang="de-AT" i="1" dirty="0" smtClean="0"/>
              <a:t>Differential</a:t>
            </a:r>
            <a:endParaRPr lang="de-AT" i="1" dirty="0"/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Basislabor inkl. LDH, </a:t>
            </a:r>
            <a:r>
              <a:rPr lang="de-AT" i="1" dirty="0" err="1">
                <a:solidFill>
                  <a:schemeClr val="bg2"/>
                </a:solidFill>
              </a:rPr>
              <a:t>ß2</a:t>
            </a:r>
            <a:r>
              <a:rPr lang="de-AT" i="1" dirty="0">
                <a:solidFill>
                  <a:schemeClr val="bg2"/>
                </a:solidFill>
              </a:rPr>
              <a:t> Mikroglobulin, Elektrophorese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Urin-Status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Virusserologie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FACS-Analyse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Zytogenetik</a:t>
            </a:r>
          </a:p>
          <a:p>
            <a:pPr>
              <a:buAutoNum type="arabicPeriod"/>
            </a:pPr>
            <a:endParaRPr lang="de-AT" i="1" dirty="0" smtClean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2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Multiples </a:t>
            </a:r>
            <a:r>
              <a:rPr lang="de-DE" dirty="0" err="1" smtClean="0"/>
              <a:t>Myelom</a:t>
            </a:r>
            <a:r>
              <a:rPr lang="de-DE" dirty="0" smtClean="0"/>
              <a:t>: Das BB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576"/>
            <a:ext cx="49685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xQSEhUUExQWFRQXGBoaGRcYGBgXGhwYGhcXHB8YGBcdHCggGh0lHBQXITEhJSkrLi4uFx8zODMsNygtLisBCgoKDg0OGxAQGywmICQsLCw0LDQsNCwsNCwsLywsLCwsLCwsLCw0LCwsLCw0LCwsLCwsLCwvLCwsLCwsLCw0LP/AABEIAMIBBAMBIgACEQEDEQH/xAAcAAABBQEBAQAAAAAAAAAAAAAFAAIDBAYBBwj/xABAEAABAwIFAQUFBgUDAwUBAAABAAIRAyEEBRIxQVEGEyJhcTKBkaHRFGKxwdLwBxUjQuFSovFygpIXJFOTshb/xAAaAQACAwEBAAAAAAAAAAAAAAADBAABAgUG/8QAMREAAgIBBAIABAMHBQAAAAAAAAECEQMEEiExQVETMmFxIkKRFCMzUoGx8AUVctHh/9oADAMBAAIRAxEAPwD2fH4gsEtj3/8AKojM3/d+B/UrObEaRP72QifSFpI2lwXxmT/u/A/qXf5g/wC78D9VUw8F19lJXibbKVzRdIsjHP8Au/A/Vd+2v+78D9VUlPB2VUSkWDjX/d+B+q4ce/7vwP1UAKbUbO6iJSLRxr/u/A/VI41/3fgf1Kq5q6SIUolIsfbqn3fgfqm/zCp934H6qlhzUGrXG9o6KQq6LaSLf25/3fgfqmsx9TnT8D9VVLlXr12NLS432HlKtRslIJ/b3/d+B/Ul/MH/AHfgfqqrQElVFUiz/MX/AHfgf1KKpmdWYAZ8D+pRuH4fsplQW/NWkiUjuEz5zy9sNBYYd4XRPkZup25s4iRoI6gH9SqNqBzRxPBsfgqtRrNJphxphvihogkDf3GVvam+jVILNzOpf2fKx+d01+a1OA34H9SoYF7dIaHaiBPnBNpT3sVbVZTSCeCx1R4JOkegP6k7FY1zGl0tt5H9SpYZ2ieigzXGNLdJOnUfUkLO25Er0Wf5w/fwREzB/Usljf4lP1RRpNe3UBqIcJ3mL225VXtLn9NrRTa+CZm0yI46eqyDvEGtgU725aI6nn1XT02ki1umgkcSfZsqX8S67mgijSHiMzq24O+6s0v4h1i0k06c8ABxt1PiWMwxDjuCNo/BOAIBk8wGgR6SUw9Jh/lCfDh6Ncf4h19MinS+D/1KD/1OqioGmlTjn2gdp6kLKUcSHOIuLgEkRMTsV2q32jYQQWnz5J9FP2TD5iX8KPo9RyLtcMUzVT0g8tIIIjynbzRKpmdQAnw2E7H9S8myTMatEhjG03EGS4W8JO+roR+C9JLppz1b+S52p06xy46AzgkzUApJM2XEkLlHOT4Qg9SmHAhwkfS6K597A9fohId0Wk6CQVo671Mcjr9FTy+oTqaWw0H4q4CuHrxytRn4YRxpE5PRPBUdS0QutKgMmChw2LZUGpjg4SRLTIkGCE6eFi8dQdllbvqQJwlQ/wBWmP7DsHN6XP5dELJJwp+PI3pdPHPcE6n+VeH7X39e+jbOKcxk7Kvhq7ajQ9jg5pEgjoVXfiDS0NLxqcTM7xxCIlfQttd0XnGBBXJ6KtQDgPEZM7qcPKuqKE/pKHY7Kw9zTqIhxJ85/wCEQlQar/5Wotrop8kzFDjMfTot1VHQOByfQcpjHhsgG9yRPzWN7aPcKus+yWgNPHE++UXDiWSe1m4xuVBzHdq6WmaZOoR7QgXVXAdrWtB7wXN5HJ81i2VAfVNrVAeIXSWix1toYWGJ6bh306zm1LOeAdJE2B481a0XmBexkcdF5M3FPZGh7mxcQSF6T2bxvfYdjnO1OAhxPWT+UJTUaZ4luu10CyYnHmwxh6DRsAJAHuHCmkbIe/NaVManPAaN77eSFYjtlhpcQSdMcbz0SixTl0mYUW+jQ1KoD2t8R1A8eG3U8JuJptfLYvpILuk8Krhs7w726mv92xnpBU1DEio3UAW+Rsq2teC6aPIM+GjF1GiC0+Fv90CIkDZTuMjTuYg+v4KpmlAnFO0B2kOMmCd9/Q+SJUWii0CNYsJAMm+/u2Xoeox90HT4VgoUiwllxpI8TVYfXLYIkC1yZvzKlxpMu8+PIKuH6m6YFxPv4HRbTtWzXYqLnmD03/Gw5Ku12ucBEAzfzaRsqmHGk+2JPQqV9XSIAmQTBVNc8EYyplnipsEAulogwCD16AXXqGTMeMMG1Lua0tnyAsvN8BVYQyk5padViQdQBH4ea9Ly5pZh2tcZdpMnqbpDXt7UmCy9JGwZsEkmbLi4omD889geqBko5nnsD1QAmVF2Hh8o8OTkwJ8G0byr7fBrxyODTv8AJSNfyoaWLBe4XOkwTtddrYhoDi46QNybD4ozTBUy2DyoatJr2lrwC02LTyPNMoEmfw4UjtpWKLTafBjsPVdllbu3EnB1D4HG/du6E+/8+q1LhTcWvcACBvvvtHCfiKVOtSfSqND2PsfqDwQeV5zgM6fhqwwpeKlJtQNDjPsnge8/JLqSwSqXyvr6fT7f2OzHFP8A1CLyY/4kV+L1Jfzf8va89+z0fC0XBsOdr+9YE+oCke6LKq/ENpiSQIQfGdpIPgEp6OKU3wjiOSNEX2vZVWamsmoWucJlw8I3tb0WYrZ48xYb9VHmGZmsw03nTPI/MIq000RSTdBmpXZSa+s9zWh+3rsY+SwHajODVrBk+Fot0vyFPnOEIDGtc94iGjgXuhjMrdUYTB1C4PAhOaeEYS3MdjiXzWR0nqx33MWVbuiBPSxSfIt/wujSYUt1agEEbn5In2Zzd1APMEhxGkcEgwT7lnaoJgC2owEWa1wZpAbpbt1HmffdAzpbNvsrapdk+bVy55mNLzJBP9wVKvUbrGwAAAjeY+aY5sOBqu1DkDcfQlRt0l5cQTtA2HvKzHDwaU0uETCsWuO/3Seq0fZTtSWuLaznOYRJcb6TwEI+zaiY26bnbdBW+DUbggxp6g8+5ZlgjOLKclPhmoxmY9zVcxjR/Vk6j7JmIdPkJsima4VrqLSzS1wFmAjm5AWayjEirLPFqY1xY+3hkXEGyq/aaha0A6SXui07NA1Klj3VXDX+f2AvHXCLlWnqFyPD139IVepQHsgnra0TyVJgKTnETH9wv7RI8ui5isWBAHh19ATYDeeiYV3SJY1zWsa25JJ2j812mHvJ0uiAZ4IAHCWJdppSKm9xaT0IC5llHwu0SZt4jENI8RJKjfFl2mSZO6anid4acOeSJi/sg8khHMz7W1XF3dtaGmY54Wfc4EhrYg7xafMqFzvDBPsgn5LEsUZu5I0oJ9n0MzYeiSVPYeiS80c0HZ77A9UEayUdzseD9+SBYrF93TNr8LUYbgsZ0itjsc2kDeSP3usniM9qkAteQ0k+d/2VJmlYxL5IceEDx9VsQJjeOi6+n08UujeNbuWE6eOqAeJ4duTcyPei+XZrqbvqFpBv8Qsng6zWNJuZG3mrNWppaHNMdeCizwp8UbljT6PQKGOLo0FszeenMRyruFw7WyGjSJJ953WEyvM49sweCPzWnxWJrGgXUINS0E7RN/kufmwuLoFTToJkAW4CzPaRtF8h1Nrzw7Yj/uF1SzjtQWgMsXiA9w2nyWRxuMqvcHGo4zxt8kbDod6/edG8byRe6Dp+zRYrFvePFsOqY1jQGkkX3H1WepY97ZDi7awJmVbo4rUYNj+Kf+E4rgBPFKPISqi8jZRavimMqEdYT5B2H1UoES06hDTeAjOQYhjWlhMMMybXnzWfPThMkxZYniU1RtTaVIsdpMMzvHAFoAuCOUFGHLhIuj+V4pmoNrMa9vnuPetJ/KcLWnu/7bEN2ndU8/wkoyT+47DUJx5MBh2ku1mA2mIvtLrWHxUdao8O1dXCQNrHZajtLlrMM2mWOIBJkby7g+5Z5xc0atOp2u9rRHy3UjkWSSkuhmElKFlCrTc4kiYcZHx6qw6jpF3CQNpRGk1uoSYpxzsCqOZtaTpBEdeqZ33wCXZFloeHBzS69pFkUzLDAtmIdEG8z5hV8sIaz2gD0Khx+LuQHEyPgsO2zT5lwVsKNL2xMNvbk+a0uZZHWDhXpRDiHaNzri4A9Fl8HTIcSSQCF6dllR3cUtXLdRj5fglc2Z43uRea41Rha9Cq0ipD2+KSA1wA8gIm8qergKhc17GuEWDSCYB4vvv81vwZTA9L/wC4v+UCY7+SQ5veA06O5FiYO9uNkKqVjULhTEU5JDR06n3BbfN8JqY90307f5WGpUyATTNj8U3pc3xU2+y4dnabYMjbp+K7iKWoPgRI2TwCIlPzAAatMgwT6W2TN8hVZ7zT2HoklT2HokvMHLKOcnwj99Fi83xkmBsJn1Ws7Tv00p2Xm+Lrm5AvNk5pYXyX9CTGPZADiL/GfRDcdhhpG20zsb9VGKxaRcE3kn8lTOJc6drbXXUhBroZhFxJThwNIBDpB8O6r1Q8N1E34JuFypUOprub2Fj6+SlfX8OkxAtJ2nqjUwnIhUb4pNwBFueVo8vxxbhX1Olo6+iy9Mjx2nYSjGYVe7wTIJ8XE86kLLFOl9UYy9GaxFTU2CNTpmQYUJdwdrc3HolQcNRnmf2EpBIv++icSo30SYmnDjaT5GbR0XKNWS0CbWnn3eS4RHim/JUQZpMTteeFF0UmaH7RraDEfVMcSDIEBV8qMhwIMAyCeJF0TY+JBvblLS/C6EpqpMj+zh1wbqPaVYNW20en5pvhiOVSbMFdxm/RHuzOaw7u3CJ2Pn5oE63kuUasODhYi6mTGpxaZadHoHaHDd5SMDYWgTfyXm1euW1CADIbzyfML1DA1tVMPPI2WY7Qdl3OquqU3DxC/kYXNwzUW4yHsGRRdPoxzqx0z5XB6eSpHcm4iICI5hldSmA1zHajMkXED8FScyXHeCBzK6CyOhyKi+UMLnbn8VawtAPfMiNomTtZUyDe1uTvCMZXktR+lzW6QL6jbUFU5trnglxjyy5k2SufUBcbNMm1j5LcjTEAjw2gcRwocqwBIAaIB6/MqWrQ7ouESZknr5rnZ57+BKWXdK30KUmiVxsESFI1pOyTUW3RblQ11HWCCJbsRvPuQfHdmqdNhNMEXvG0ei0UtZEmI433U1PxTcEH8PNM48jx/KBU3dnnf2aHX2GwSzKhLHO2dpNvctHneVhkObsbdYWcxTvCT5G+/Gy6ePJvSaGoTUn2e209h6JJM2HokuAc8CdsR/Qt1+i83x7C7/HK9Tz2O78W3/CwmPwHdjwtJaTxeE9pMiSotccmYxbAI2dbiT+yq+BwpMjYdDvPQBEMwouBlgBvtflUqtAjQdJ1Xm5uupF2hqM00VHsbqeCDPlv6LntNLduluPMokcE4mQ2CeqfWwdZw0sAgxxt6LfxF7L3oHZdgHamsg6nO9QB1j0RjtPSJJpt/tAARPJ8t0MLiQ6obSP7R9VHnuDNnib7+o80u8yllX+cgM0768GBZTHsD18XUdCnU3BxizTsDMD3q7mGBJMt9roqT6TnPuBexAECy6CaYaE1JHX0wbGx2mbLmkCTO23nbouYqidcAX4DVeweX3BcLdDv6KNpK2VJqPZbyykG0x1Nz1Vk0nRIMhcazePguAuG9oS3bsTbt2Ic/ml0gBdI3BXaYAkXVlDajb9Qomg9PJWmPBN1PgsPqeGgqnKkSgu0mmGE1CGuaLSbJZlmHdwWucQRe6E59m+qo6mGw1nhB6wBdB6tUuAugQwXUmblLkNM7QEkyA4RFwhuLxDXD2GgeQhUGhzZCgrYkyWjcC56enmmY4Yp8IkXJ8JhtuNbTbZrbgbgKyzOZjxC21xt6LHmlJ8RJb63XKgaNh7zut/Aiw3w5Ptnp2QZuRU8TrFsASNPr6o886jJuvG8Ljns3nSPl5r0fstj+8bpJmLj0XP1Wm2fjRlprhhV+CZMkRsLT+AVggNCeRCjrvABceAkLsodRqQ6ZGmBAi883TqmLEnYQvPM97Vv1OFE6eNX0QKrm1YNg1XzyZTsNBKSt8G1CTR67TxQc3qJ6T8lQzKi0g+FsBpAbxe86dpXm+X5/iWeMVJAsQ6SCtnlGfNxFMkwHEGQOsbeqrJpJ4uV0RxcT1NmwSSZsElyQIOz32B6oNSAjSdkazv2R6oIBdbgmbT4B1fImEnSSPwVB2QPGzh6m0ei0rEqjhtyQYB2MDqmFnmuLJQDp5IY8Tj7tyrAfSoss5trXK7nGa9wwEAGoRZu/qVkWvJdNU6tW0/kj44Syq5PgLDG5csO4jMqVu6qtbBJLY9r1J2VLFZoXOgaCzn98IMGt1HgN3mxjyTsbSaabngSLQRb4plYIpoL8KJJmuADTqpuDmdQZj1Q5jodfZSYUPN2gEc9EjRDjI9/l/hMLjhiuXC4coY90GwhSC7osVHWw8GxkJ9M8rX2Alik0CTccJzxqIH796734DdMW9Lqu2YMSsIsVSlB3+idimAWmUntjcyVC9x5utLkoRqDYI9ktMNBqO2GyoYWj3rgGj3qTPcXpApNMAC8dUOb3fgRa45BWJ8bi7kmVCymRZT0XwdpClbGqyNdcFELY3cYhBnukO08nreJ2KL44gAkiRwgrWibzsiYxjD5Zx9eREQf8JAOeACZ4jkLraV5549FLUfDnSBIgW2iEX7BrK5N42jci8wjvZPHFrxB2PPQrPOPJ+Hki/Z+n/UEdIj38+5YzJODsxk6PV8OHFoJWc7aZkWUCxh8brW3HX5LQYCs0s8JB9Fhf4hUSHU3DqQfhyuNpoKWZJgkk2kY6iJMvmIspauIk6BOnzuVLRfEgD/Hon02AOtEEXldtscKrdNmmwmbIrlcU9Wk2IPy5VJtAE2uiOXYAhj3OtIgCVjI1t5B5Gtp9As2CSTNh6JLygoD87Hhb6rNYXDubUe6TpJ2Ppx0Wkz4wwR1QJzpg7EIkZJKjSjfJZaFDjn6RqMd2GmeszZd1oH2sxZFPRfxO4MyGx9UTHDfJI3FW6M7mOILqneHd2w/wnDFw5jnAaW3EbT5hRYam19TS9+lo5ibQnYvLmhneB0sBMcE+5daoqosb4XA/Evp1g8gQ4kWA+fooMJi3UxpN2+myqtoGdTJI3twp8NXLqmg+GeIvZb2pKvBOTrHPYdDG2N7p2ELTiQCCGncc7fVXsdUaxhDg7vZGkzsOZCo0TUfUaAAS287eZv0WU7TZHymXcXggfE0GDwhVejpI4WuynDz4iRY7cJY2jRe6HNDiXQSwwQOscoMc+10znqF9GOxECIva6bTJt0Wzp9maDp8cge5cw+S4bVp1aiN5my3+1wriytjMgQ5xsD+KL5ZkD6kF/hHzWxw+WUm+y0KuKLqZc6+kmbyfcEGWstVHg0oLyMp5W2jTJaON1gcc/W9xPVej/aA5lzHqsJmmGDXEgyDcLWkn+J7uzMwYLGBsrtGCQDuqpZBBU4dcGPWE7LkyWsTTmCBt5IBjsOQ88A7dJ/JaFnnMJlWiC0iAR5rMJ7WajKmZmm0mQ0xe4n8FE+jIMcHZEquWQJYYPr8lFQwryY0xNrceaZU12hlTT8g+s5sC1zyjWS0fEXbarAqD+WARrO2wCKZcwPe1gtdYyTW3gHkyXwjaZHlvcts4md+ih7RZV3tMhvtRI9UZADWgHgbrmsLhrJJS3Garo8jFBzSWOAa+RY/kFFUknovQs+y2nUIdYk/h1lCxkLhBYAeQurDVRathVm9oEYDLpAc/wAI39VbxLdfhA4RNmBqm2mJ69fJFMJlTKLHPPiOkknfg7IOTOlywbk5M9FZsEkmbBJcMwDc/wDYF4us494C0faBssHqs65nkoqDQfB1jp2KA9pcQWlj9y3VNrAOAj1RyI8zwFHVwjajXB+xHHEDnqmMEtjt9E3JSsyNXGzSZps5xuIm3kqNXFP1CR6tiBHoiDGvw1YHRtcdCI81czQU6zO/D/6h3bG0WXVUlFrjh+Rq0Vn0H92SwaTzFoaqzMMNQcHF7myenFropl9amcM8PJ1nnoOiE5XQq1X/ANJrdI3c7YfX0Ui3Ur4ol9kWApOqkDeoZv8AjK3WWdn6dCkXatbv7idh5DpuqmV5EyjdpLn7l23uA4CJUhU1OJdNN0eGIiAbzzJSeoz7uIPgDPJu4QysLQAI6IfTwgBkAyiFag47KqaVYEXaRyIPyKTjJ+yUOZWA4glSaxMwo6h6hR03fBU+SJUXxDhuQJvBiVFQwbmGodesvcDBmGtE2AJN4MWjYJ1Fu/ohYzoklotUkAB2xHJbHki4oykuPBiUeeC/mlKm4ML3aQNo59VSzHDUnDT028vd0Q3Oqx1sZqH9zocPageyPPmyo0cYS093ALm6Xd6SCeug79U5jwtJNMmzdEoYmlPsuDh1Gyjp2JlSMp0yWs8TGgAMe3caTz1XWNaNTajtD5OnUZBHWwT9+AcsDXKLAxNuCFG2tI2VMM5BkdeieXEgwq2oC7JsTUabjdV3VSbCVXLrlSspucYaD6LaikUcJJgbrVZBgG0md8+ZFmgCTe2yiyjJdIBf6x9VoZBEECFz9Tq4/JH+oeGJ9sWJcTvKr4isGAFzgNVgDyeiGdpc97oaaYl8fALCuzCrUeS556gLWDSymrfCNRTl0b/BYpr4kggTbpf5rQU3giwn0XktHHPa2b7/AD9VuuyubCq3TsW7jy4hTU6ZxW5dGXBx7NE2m07fuFFi2nQQOhn4KXvwHhhs50kCDeN/xXcSJafQ/gkLaIjWM2CSTNgkljBn+2+KNOi1wj2ueBB+i86d2zh1mS3rMfBbX+Kg/wDZj/ravGa4BcWxYdF19BghPHckGxwUuz07LO0NCqLO0u6O39yMtAOy8YmAQD+/Ja3sp2oIcKdR0gbO+NitZ9FS3Q/QuePbyjdV8C2q0ipzEwLwDtKoV+zdNzRAi+wJA0k/MolRrSJ39FYc482XOWScOEzCk0CML2doAwA509Tb4K03LxTgNbAvx5zuiGBHjJPwV6q5sSdhuszzTbpuyOTfYDqEMEuMDqgWbZ2WmKZEf6zsCfJDMZj3Vnk+KxIa0+Z56qji8E9oJczVDhqa0yZ4iE1DFXzDmLTpcyLdHOKwc0moSCCAOpXW4/Fl3dtcZPsiLiLmZV7EVsKxrQyk6pA9pxgscfxQjEVXOcHiQQSHEumR5e5a4fj9aGIxi/AYw2eEOa2oAZsXDg+YRtrbrB12ucAWgsAkl3BAWlweYjuaYNQNLjpBImSOPeg5NPdOILNBRVokx+aN1Np6gC50ReT6QqVfChgFR9M09BIbDraSbuc3gqiME1lUkwx7mO6moDtqANgFSx2PfJpF2pjYDjIIeY9pO48KVKAsouTpE2YVGVa2ul7Q5vO3HCpUXCs+HEyJIIGynr4psBlMX/ud+SG03P8AaAiQR57/AJpuEeP7DEFSCTqRbRLYG86jvHkqrcsc9hfMgHrdKpU1t0Tdtonqq9MOa7wOkAdY9yuKa88l8l51QRtp0gwd58iF3B4YVtRY67fabyPqq1CvrBLyANh6q5k1bRXZqcAHEMg8k7QsyTSddgM2JNWFMu7OtewVHOEcAblc7RYHu6BfTJa9hBltrbH5GfctC+3lCicJXD1GeeZOLfBrStYMkclXT69+1/UAdmc1qVC5lZ3jbENLdLo6+fCM5jie7pOftA+aH5/lbXBtRru7rj2HdfJ3khGZ5v32HLHjRVYRrb1v7Q8kHSRrJHHPy+H7/wDR3WQjqIvUYFS/NFfl+qr8r9+H2AK+Ic6STJJuonG4g/8ACkpuFmgyDO/X1TCdLhYSNyPyXq0IrjgiqbOvfjoiXZ7HvpPbUEEEw69yPRVKLdcg8Gy6G6H26iykqknFlSVo9hwmID2BwO4UzvZM/wCk39yDdmXB1AAi17eUo3UbDT6fARwvO5IqMmhZGoZsEkmbBcSpgzX8QaYdhoNxP5FeH4ijBF5gcL3Pt4f/AG/v/IrwvEY0Gwb7+t12/wDTL2OvYfDfJTBc4gFWcJTLXg/sqxiWN0tc1UzX8QELp3aDnsHZrFGrRa6IkFE6bHQNR8QtbYrH5ZmT8PhmGmzVMTOwla3C49jxLSHehledzwak2urFGqJXU9QIuPMLPdqcxNCk1jXanvsPdyR70eo15mxhY/tZSc59EFulztQDZsIIuT5hXpoJ5EpdGoq3Rm69NzpcbxGtxO3Syfg80cwC/hm/Kq0q2ommYAcRLr8KRr2XbAibh2xA5ldlxTVNDN0HJL6dQ6Rpt4p63Bj3IPUrAEEOB0iw69V3F4gy1tgwAWGx8yo9LS0lwFiIP5IEcPsLHK1yEO+Pd6YgTIvO/pwrjarxh4aG2cJ1AGx/AoZgcPqYHU2mGkg+V9oRvJcu194wN9po8RMgnflLyqEufDCZJJwv7Ebaj3uNQAuDRDp51RaQIVXNMMxjgG7HxTuJPT0RXL8Q7vnsFPQKbQAA8Q4je0bhS53ge9pB+0CzYgz0K0sm2aT6E72yvwZCoSHHURfaLLr3FjQ0QXu6GZCnrYWWNMbTIJ2TquHayHAmYEAJzchixrsKQJ077gETKY2mGvaHeGDJtc2+S73r7mLz7XTyCbUw7nDXc7eZPCrnyT7jcRRa3S4HwuJhu8EclaTDNa5tOW6SyCTImRcTO09UPoYOmGtLTtdxfIvPyC0uAwzBInXImTeZMwfIcJfPlSQvmmnwi6aJcJ5PEqI4LqYVyth36ZtH74WbxGFLjpNRxe5znCA7RAjY8WXNhiUnaYFzlXCCGJwLpBBmOTdDM8yL7U2W+Gq2RqNp+6fLzWgwGHLQASSArQoibbnn/CrIlJbZBMGongmpw4a/xp/Q8ZexzXFrxDm2g8KQNBAv7+i9C7Q9mWVzqAh/XqsyeytYOiCW+Y/NdTSaj93WSXK8/T6/UNn1GLJLdBbfp4vzX09ASlSbySTzCuYLC6zYT0PU9Fq8D2XhmktDQd5uZ9UbyzKmU3RpPhAg8X4CvJrYq6FnkbtFjJsH3dNrYvEn1V7EGGu9D+Ck52SxGkhwmLH8Fx5S3O2YNIzYLiTNgkgmDJ/xOdGDP/UAvE6rtJuYbPRe/wDazLHYiiGNEmZ4/MrzfG/w/wAW82ptM8y0fLUutoM+OENsnQfFNJcmLwzoME2VrJMhdiKgiQ2bmFscB/Dqs0guZccy0n/9LX4TJqlNsNpn4t+qPm18Y/w3bJLL6B1PAhjQyA5oAj/Ko0xSwTHuJtq1EgXkmwjoNpRw5ZX1E90eP7m/qTcfldUtAGHNQ8lzmW9RquuasnNN9g+xtGsKtHUHQHjwujr5IJj8jccPpc/VUBLm9Y5Alaavh67QxtPD6hMO8TGhojfe/uU1PA1Ijujba7fqswyODtFp0jx3EvFN8NI1bG1tk3EgFtmxyXbkg8L0TOOx76viZRaHnedN/wDduqlPsjXNJ1P7PoO4cHMMkf8AculHWY6T8h1NVZgm0u8c0NME7bjZStY/u5cJDT+C0L+xmP8AB/RJIJM66QjyHiumu7EY5ziTRMeb6d/9yN8fHXzL9TW5N3aKWTVQDJFyHE7ACxgLY5OwMDRGq3pv0VfJuyNZjfHR0meHMO20+JHMNlNZrge6NvNv1XNzZIybplZ8qf4YgLMcidRdUxDWy5943gxFvIhZ3COxTtVMskEzqcYcLcNm0j8F6tiG1HMIFIyfNv1WTzHslXdU76nqa8QdMt0uLdgb7KafU2qnX3BKa6ZnaWHdUptaQXDxSTc2PBbuqOJwzjU0xoggCbiYkX9Fuct7O12s8THNeZcSCwgEmdLb7eaj/wD5qrqJNGZ2Ic0QZ5Gq6OtVFNmlk2vgymV0w4lr2aoBjfTN7z5KbIiKkAuJILgAGEARvAN1sGZLWa8RTcWEEESwAeYuo35HW8J7kiJgBzZE8+1Cy9TF3/2ZeS+wDhcC2pWaSXaBIcCIkCbaTx5o73bWCB8dksPkNajSGmm6pVHLnN5Mm8oXnuUZhVpaWYcgnf8AqU9v/JDclkkluVfcw78AzO+2WmW0pdBgxYT6rNY3tVXteD0Gw96vUuwGYCP6B/8AspfrXav8PccST3BMj/5KW/8A5roY1pYcWv1CKEF2wn2X7Ul/hfutrQM+IGxG3HqvPcL2HzBj2u+zm2/9Sl0j/Wt5kmWYlrYqUiI28TDb3OSWrjivdBr9QUkk+C/AO6hr1IaTExcBWvsVT/Qfi36odg8pxQrve+7D7I8Nj8UjGvZEixEjzjZNoMuJ45V9uEf/APGfXw/Vc+xVP9J/2/VZ3E4IWDlDMY67iDwR8kadg6nDT/t+qE4rJazrine4MltwR6rcGr5J2zZM2C4utFkkEwdSSSUIJJJJQgkkklCCSSSUIJJJJQgkkklCCSSSUIJJJJQgkkklCCSSSUIJJJJQgkkklCCSSSUIJJJJQgkkklCCSSSUIJJJJQh/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data:image/jpeg;base64,/9j/4AAQSkZJRgABAQAAAQABAAD/2wCEAAkGBxQSEhUUExQWFRQXGBoaGRcYGBgXGhwYGhcXHB8YGBcdHCggGh0lHBQXITEhJSkrLi4uFx8zODMsNygtLisBCgoKDg0OGxAQGywmICQsLCw0LDQsNCwsNCwsLywsLCwsLCwsLCw0LCwsLCw0LCwsLCwsLCwvLCwsLCwsLCw0LP/AABEIAMIBBAMBIgACEQEDEQH/xAAcAAABBQEBAQAAAAAAAAAAAAAFAAIDBAYBBwj/xABAEAABAwIFAQUFBgUDAwUBAAABAAIRAyEEBRIxQVEGEyJhcTKBkaHRFGKxwdLwBxUjQuFSovFygpIXJFOTshb/xAAaAQACAwEBAAAAAAAAAAAAAAADBAABAgUG/8QAMREAAgIBBAIABAMHBQAAAAAAAAECEQMEEiExQVETMmFxIkKRFCMzUoGx8AUVctHh/9oADAMBAAIRAxEAPwD2fH4gsEtj3/8AKojM3/d+B/UrObEaRP72QifSFpI2lwXxmT/u/A/qXf5g/wC78D9VUw8F19lJXibbKVzRdIsjHP8Au/A/Vd+2v+78D9VUlPB2VUSkWDjX/d+B+q4ce/7vwP1UAKbUbO6iJSLRxr/u/A/VI41/3fgf1Kq5q6SIUolIsfbqn3fgfqm/zCp934H6qlhzUGrXG9o6KQq6LaSLf25/3fgfqmsx9TnT8D9VVLlXr12NLS432HlKtRslIJ/b3/d+B/Ul/MH/AHfgfqqrQElVFUiz/MX/AHfgf1KKpmdWYAZ8D+pRuH4fsplQW/NWkiUjuEz5zy9sNBYYd4XRPkZup25s4iRoI6gH9SqNqBzRxPBsfgqtRrNJphxphvihogkDf3GVvam+jVILNzOpf2fKx+d01+a1OA34H9SoYF7dIaHaiBPnBNpT3sVbVZTSCeCx1R4JOkegP6k7FY1zGl0tt5H9SpYZ2ieigzXGNLdJOnUfUkLO25Er0Wf5w/fwREzB/Usljf4lP1RRpNe3UBqIcJ3mL225VXtLn9NrRTa+CZm0yI46eqyDvEGtgU725aI6nn1XT02ki1umgkcSfZsqX8S67mgijSHiMzq24O+6s0v4h1i0k06c8ABxt1PiWMwxDjuCNo/BOAIBk8wGgR6SUw9Jh/lCfDh6Ncf4h19MinS+D/1KD/1OqioGmlTjn2gdp6kLKUcSHOIuLgEkRMTsV2q32jYQQWnz5J9FP2TD5iX8KPo9RyLtcMUzVT0g8tIIIjynbzRKpmdQAnw2E7H9S8myTMatEhjG03EGS4W8JO+roR+C9JLppz1b+S52p06xy46AzgkzUApJM2XEkLlHOT4Qg9SmHAhwkfS6K597A9fohId0Wk6CQVo671Mcjr9FTy+oTqaWw0H4q4CuHrxytRn4YRxpE5PRPBUdS0QutKgMmChw2LZUGpjg4SRLTIkGCE6eFi8dQdllbvqQJwlQ/wBWmP7DsHN6XP5dELJJwp+PI3pdPHPcE6n+VeH7X39e+jbOKcxk7Kvhq7ajQ9jg5pEgjoVXfiDS0NLxqcTM7xxCIlfQttd0XnGBBXJ6KtQDgPEZM7qcPKuqKE/pKHY7Kw9zTqIhxJ85/wCEQlQar/5Wotrop8kzFDjMfTot1VHQOByfQcpjHhsgG9yRPzWN7aPcKus+yWgNPHE++UXDiWSe1m4xuVBzHdq6WmaZOoR7QgXVXAdrWtB7wXN5HJ81i2VAfVNrVAeIXSWix1toYWGJ6bh306zm1LOeAdJE2B481a0XmBexkcdF5M3FPZGh7mxcQSF6T2bxvfYdjnO1OAhxPWT+UJTUaZ4luu10CyYnHmwxh6DRsAJAHuHCmkbIe/NaVManPAaN77eSFYjtlhpcQSdMcbz0SixTl0mYUW+jQ1KoD2t8R1A8eG3U8JuJptfLYvpILuk8Krhs7w726mv92xnpBU1DEio3UAW+Rsq2teC6aPIM+GjF1GiC0+Fv90CIkDZTuMjTuYg+v4KpmlAnFO0B2kOMmCd9/Q+SJUWii0CNYsJAMm+/u2Xoeox90HT4VgoUiwllxpI8TVYfXLYIkC1yZvzKlxpMu8+PIKuH6m6YFxPv4HRbTtWzXYqLnmD03/Gw5Ku12ucBEAzfzaRsqmHGk+2JPQqV9XSIAmQTBVNc8EYyplnipsEAulogwCD16AXXqGTMeMMG1Lua0tnyAsvN8BVYQyk5padViQdQBH4ea9Ly5pZh2tcZdpMnqbpDXt7UmCy9JGwZsEkmbLi4omD889geqBko5nnsD1QAmVF2Hh8o8OTkwJ8G0byr7fBrxyODTv8AJSNfyoaWLBe4XOkwTtddrYhoDi46QNybD4ozTBUy2DyoatJr2lrwC02LTyPNMoEmfw4UjtpWKLTafBjsPVdllbu3EnB1D4HG/du6E+/8+q1LhTcWvcACBvvvtHCfiKVOtSfSqND2PsfqDwQeV5zgM6fhqwwpeKlJtQNDjPsnge8/JLqSwSqXyvr6fT7f2OzHFP8A1CLyY/4kV+L1Jfzf8va89+z0fC0XBsOdr+9YE+oCke6LKq/ENpiSQIQfGdpIPgEp6OKU3wjiOSNEX2vZVWamsmoWucJlw8I3tb0WYrZ48xYb9VHmGZmsw03nTPI/MIq000RSTdBmpXZSa+s9zWh+3rsY+SwHajODVrBk+Fot0vyFPnOEIDGtc94iGjgXuhjMrdUYTB1C4PAhOaeEYS3MdjiXzWR0nqx33MWVbuiBPSxSfIt/wujSYUt1agEEbn5In2Zzd1APMEhxGkcEgwT7lnaoJgC2owEWa1wZpAbpbt1HmffdAzpbNvsrapdk+bVy55mNLzJBP9wVKvUbrGwAAAjeY+aY5sOBqu1DkDcfQlRt0l5cQTtA2HvKzHDwaU0uETCsWuO/3Seq0fZTtSWuLaznOYRJcb6TwEI+zaiY26bnbdBW+DUbggxp6g8+5ZlgjOLKclPhmoxmY9zVcxjR/Vk6j7JmIdPkJsima4VrqLSzS1wFmAjm5AWayjEirLPFqY1xY+3hkXEGyq/aaha0A6SXui07NA1Klj3VXDX+f2AvHXCLlWnqFyPD139IVepQHsgnra0TyVJgKTnETH9wv7RI8ui5isWBAHh19ATYDeeiYV3SJY1zWsa25JJ2j812mHvJ0uiAZ4IAHCWJdppSKm9xaT0IC5llHwu0SZt4jENI8RJKjfFl2mSZO6anid4acOeSJi/sg8khHMz7W1XF3dtaGmY54Wfc4EhrYg7xafMqFzvDBPsgn5LEsUZu5I0oJ9n0MzYeiSVPYeiS80c0HZ77A9UEayUdzseD9+SBYrF93TNr8LUYbgsZ0itjsc2kDeSP3usniM9qkAteQ0k+d/2VJmlYxL5IceEDx9VsQJjeOi6+n08UujeNbuWE6eOqAeJ4duTcyPei+XZrqbvqFpBv8Qsng6zWNJuZG3mrNWppaHNMdeCizwp8UbljT6PQKGOLo0FszeenMRyruFw7WyGjSJJ953WEyvM49sweCPzWnxWJrGgXUINS0E7RN/kufmwuLoFTToJkAW4CzPaRtF8h1Nrzw7Yj/uF1SzjtQWgMsXiA9w2nyWRxuMqvcHGo4zxt8kbDod6/edG8byRe6Dp+zRYrFvePFsOqY1jQGkkX3H1WepY97ZDi7awJmVbo4rUYNj+Kf+E4rgBPFKPISqi8jZRavimMqEdYT5B2H1UoES06hDTeAjOQYhjWlhMMMybXnzWfPThMkxZYniU1RtTaVIsdpMMzvHAFoAuCOUFGHLhIuj+V4pmoNrMa9vnuPetJ/KcLWnu/7bEN2ndU8/wkoyT+47DUJx5MBh2ku1mA2mIvtLrWHxUdao8O1dXCQNrHZajtLlrMM2mWOIBJkby7g+5Z5xc0atOp2u9rRHy3UjkWSSkuhmElKFlCrTc4kiYcZHx6qw6jpF3CQNpRGk1uoSYpxzsCqOZtaTpBEdeqZ33wCXZFloeHBzS69pFkUzLDAtmIdEG8z5hV8sIaz2gD0Khx+LuQHEyPgsO2zT5lwVsKNL2xMNvbk+a0uZZHWDhXpRDiHaNzri4A9Fl8HTIcSSQCF6dllR3cUtXLdRj5fglc2Z43uRea41Rha9Cq0ipD2+KSA1wA8gIm8qergKhc17GuEWDSCYB4vvv81vwZTA9L/wC4v+UCY7+SQ5veA06O5FiYO9uNkKqVjULhTEU5JDR06n3BbfN8JqY90307f5WGpUyATTNj8U3pc3xU2+y4dnabYMjbp+K7iKWoPgRI2TwCIlPzAAatMgwT6W2TN8hVZ7zT2HoklT2HokvMHLKOcnwj99Fi83xkmBsJn1Ws7Tv00p2Xm+Lrm5AvNk5pYXyX9CTGPZADiL/GfRDcdhhpG20zsb9VGKxaRcE3kn8lTOJc6drbXXUhBroZhFxJThwNIBDpB8O6r1Q8N1E34JuFypUOprub2Fj6+SlfX8OkxAtJ2nqjUwnIhUb4pNwBFueVo8vxxbhX1Olo6+iy9Mjx2nYSjGYVe7wTIJ8XE86kLLFOl9UYy9GaxFTU2CNTpmQYUJdwdrc3HolQcNRnmf2EpBIv++icSo30SYmnDjaT5GbR0XKNWS0CbWnn3eS4RHim/JUQZpMTteeFF0UmaH7RraDEfVMcSDIEBV8qMhwIMAyCeJF0TY+JBvblLS/C6EpqpMj+zh1wbqPaVYNW20en5pvhiOVSbMFdxm/RHuzOaw7u3CJ2Pn5oE63kuUasODhYi6mTGpxaZadHoHaHDd5SMDYWgTfyXm1euW1CADIbzyfML1DA1tVMPPI2WY7Qdl3OquqU3DxC/kYXNwzUW4yHsGRRdPoxzqx0z5XB6eSpHcm4iICI5hldSmA1zHajMkXED8FScyXHeCBzK6CyOhyKi+UMLnbn8VawtAPfMiNomTtZUyDe1uTvCMZXktR+lzW6QL6jbUFU5trnglxjyy5k2SufUBcbNMm1j5LcjTEAjw2gcRwocqwBIAaIB6/MqWrQ7ouESZknr5rnZ57+BKWXdK30KUmiVxsESFI1pOyTUW3RblQ11HWCCJbsRvPuQfHdmqdNhNMEXvG0ei0UtZEmI433U1PxTcEH8PNM48jx/KBU3dnnf2aHX2GwSzKhLHO2dpNvctHneVhkObsbdYWcxTvCT5G+/Gy6ePJvSaGoTUn2e209h6JJM2HokuAc8CdsR/Qt1+i83x7C7/HK9Tz2O78W3/CwmPwHdjwtJaTxeE9pMiSotccmYxbAI2dbiT+yq+BwpMjYdDvPQBEMwouBlgBvtflUqtAjQdJ1Xm5uupF2hqM00VHsbqeCDPlv6LntNLduluPMokcE4mQ2CeqfWwdZw0sAgxxt6LfxF7L3oHZdgHamsg6nO9QB1j0RjtPSJJpt/tAARPJ8t0MLiQ6obSP7R9VHnuDNnib7+o80u8yllX+cgM0768GBZTHsD18XUdCnU3BxizTsDMD3q7mGBJMt9roqT6TnPuBexAECy6CaYaE1JHX0wbGx2mbLmkCTO23nbouYqidcAX4DVeweX3BcLdDv6KNpK2VJqPZbyykG0x1Nz1Vk0nRIMhcazePguAuG9oS3bsTbt2Ic/ml0gBdI3BXaYAkXVlDajb9Qomg9PJWmPBN1PgsPqeGgqnKkSgu0mmGE1CGuaLSbJZlmHdwWucQRe6E59m+qo6mGw1nhB6wBdB6tUuAugQwXUmblLkNM7QEkyA4RFwhuLxDXD2GgeQhUGhzZCgrYkyWjcC56enmmY4Yp8IkXJ8JhtuNbTbZrbgbgKyzOZjxC21xt6LHmlJ8RJb63XKgaNh7zut/Aiw3w5Ptnp2QZuRU8TrFsASNPr6o886jJuvG8Ljns3nSPl5r0fstj+8bpJmLj0XP1Wm2fjRlprhhV+CZMkRsLT+AVggNCeRCjrvABceAkLsodRqQ6ZGmBAi883TqmLEnYQvPM97Vv1OFE6eNX0QKrm1YNg1XzyZTsNBKSt8G1CTR67TxQc3qJ6T8lQzKi0g+FsBpAbxe86dpXm+X5/iWeMVJAsQ6SCtnlGfNxFMkwHEGQOsbeqrJpJ4uV0RxcT1NmwSSZsElyQIOz32B6oNSAjSdkazv2R6oIBdbgmbT4B1fImEnSSPwVB2QPGzh6m0ei0rEqjhtyQYB2MDqmFnmuLJQDp5IY8Tj7tyrAfSoss5trXK7nGa9wwEAGoRZu/qVkWvJdNU6tW0/kj44Syq5PgLDG5csO4jMqVu6qtbBJLY9r1J2VLFZoXOgaCzn98IMGt1HgN3mxjyTsbSaabngSLQRb4plYIpoL8KJJmuADTqpuDmdQZj1Q5jodfZSYUPN2gEc9EjRDjI9/l/hMLjhiuXC4coY90GwhSC7osVHWw8GxkJ9M8rX2Alik0CTccJzxqIH796734DdMW9Lqu2YMSsIsVSlB3+idimAWmUntjcyVC9x5utLkoRqDYI9ktMNBqO2GyoYWj3rgGj3qTPcXpApNMAC8dUOb3fgRa45BWJ8bi7kmVCymRZT0XwdpClbGqyNdcFELY3cYhBnukO08nreJ2KL44gAkiRwgrWibzsiYxjD5Zx9eREQf8JAOeACZ4jkLraV5549FLUfDnSBIgW2iEX7BrK5N42jci8wjvZPHFrxB2PPQrPOPJ+Hki/Z+n/UEdIj38+5YzJODsxk6PV8OHFoJWc7aZkWUCxh8brW3HX5LQYCs0s8JB9Fhf4hUSHU3DqQfhyuNpoKWZJgkk2kY6iJMvmIspauIk6BOnzuVLRfEgD/Hon02AOtEEXldtscKrdNmmwmbIrlcU9Wk2IPy5VJtAE2uiOXYAhj3OtIgCVjI1t5B5Gtp9As2CSTNh6JLygoD87Hhb6rNYXDubUe6TpJ2Ppx0Wkz4wwR1QJzpg7EIkZJKjSjfJZaFDjn6RqMd2GmeszZd1oH2sxZFPRfxO4MyGx9UTHDfJI3FW6M7mOILqneHd2w/wnDFw5jnAaW3EbT5hRYam19TS9+lo5ibQnYvLmhneB0sBMcE+5daoqosb4XA/Evp1g8gQ4kWA+fooMJi3UxpN2+myqtoGdTJI3twp8NXLqmg+GeIvZb2pKvBOTrHPYdDG2N7p2ELTiQCCGncc7fVXsdUaxhDg7vZGkzsOZCo0TUfUaAAS287eZv0WU7TZHymXcXggfE0GDwhVejpI4WuynDz4iRY7cJY2jRe6HNDiXQSwwQOscoMc+10znqF9GOxECIva6bTJt0Wzp9maDp8cge5cw+S4bVp1aiN5my3+1wriytjMgQ5xsD+KL5ZkD6kF/hHzWxw+WUm+y0KuKLqZc6+kmbyfcEGWstVHg0oLyMp5W2jTJaON1gcc/W9xPVej/aA5lzHqsJmmGDXEgyDcLWkn+J7uzMwYLGBsrtGCQDuqpZBBU4dcGPWE7LkyWsTTmCBt5IBjsOQ88A7dJ/JaFnnMJlWiC0iAR5rMJ7WajKmZmm0mQ0xe4n8FE+jIMcHZEquWQJYYPr8lFQwryY0xNrceaZU12hlTT8g+s5sC1zyjWS0fEXbarAqD+WARrO2wCKZcwPe1gtdYyTW3gHkyXwjaZHlvcts4md+ih7RZV3tMhvtRI9UZADWgHgbrmsLhrJJS3Garo8jFBzSWOAa+RY/kFFUknovQs+y2nUIdYk/h1lCxkLhBYAeQurDVRathVm9oEYDLpAc/wAI39VbxLdfhA4RNmBqm2mJ69fJFMJlTKLHPPiOkknfg7IOTOlywbk5M9FZsEkmbBJcMwDc/wDYF4us494C0faBssHqs65nkoqDQfB1jp2KA9pcQWlj9y3VNrAOAj1RyI8zwFHVwjajXB+xHHEDnqmMEtjt9E3JSsyNXGzSZps5xuIm3kqNXFP1CR6tiBHoiDGvw1YHRtcdCI81czQU6zO/D/6h3bG0WXVUlFrjh+Rq0Vn0H92SwaTzFoaqzMMNQcHF7myenFropl9amcM8PJ1nnoOiE5XQq1X/ANJrdI3c7YfX0Ui3Ur4ol9kWApOqkDeoZv8AjK3WWdn6dCkXatbv7idh5DpuqmV5EyjdpLn7l23uA4CJUhU1OJdNN0eGIiAbzzJSeoz7uIPgDPJu4QysLQAI6IfTwgBkAyiFag47KqaVYEXaRyIPyKTjJ+yUOZWA4glSaxMwo6h6hR03fBU+SJUXxDhuQJvBiVFQwbmGodesvcDBmGtE2AJN4MWjYJ1Fu/ohYzoklotUkAB2xHJbHki4oykuPBiUeeC/mlKm4ML3aQNo59VSzHDUnDT028vd0Q3Oqx1sZqH9zocPageyPPmyo0cYS093ALm6Xd6SCeug79U5jwtJNMmzdEoYmlPsuDh1Gyjp2JlSMp0yWs8TGgAMe3caTz1XWNaNTajtD5OnUZBHWwT9+AcsDXKLAxNuCFG2tI2VMM5BkdeieXEgwq2oC7JsTUabjdV3VSbCVXLrlSspucYaD6LaikUcJJgbrVZBgG0md8+ZFmgCTe2yiyjJdIBf6x9VoZBEECFz9Tq4/JH+oeGJ9sWJcTvKr4isGAFzgNVgDyeiGdpc97oaaYl8fALCuzCrUeS556gLWDSymrfCNRTl0b/BYpr4kggTbpf5rQU3giwn0XktHHPa2b7/AD9VuuyubCq3TsW7jy4hTU6ZxW5dGXBx7NE2m07fuFFi2nQQOhn4KXvwHhhs50kCDeN/xXcSJafQ/gkLaIjWM2CSTNgkljBn+2+KNOi1wj2ueBB+i86d2zh1mS3rMfBbX+Kg/wDZj/ravGa4BcWxYdF19BghPHckGxwUuz07LO0NCqLO0u6O39yMtAOy8YmAQD+/Ja3sp2oIcKdR0gbO+NitZ9FS3Q/QuePbyjdV8C2q0ipzEwLwDtKoV+zdNzRAi+wJA0k/MolRrSJ39FYc482XOWScOEzCk0CML2doAwA509Tb4K03LxTgNbAvx5zuiGBHjJPwV6q5sSdhuszzTbpuyOTfYDqEMEuMDqgWbZ2WmKZEf6zsCfJDMZj3Vnk+KxIa0+Z56qji8E9oJczVDhqa0yZ4iE1DFXzDmLTpcyLdHOKwc0moSCCAOpXW4/Fl3dtcZPsiLiLmZV7EVsKxrQyk6pA9pxgscfxQjEVXOcHiQQSHEumR5e5a4fj9aGIxi/AYw2eEOa2oAZsXDg+YRtrbrB12ucAWgsAkl3BAWlweYjuaYNQNLjpBImSOPeg5NPdOILNBRVokx+aN1Np6gC50ReT6QqVfChgFR9M09BIbDraSbuc3gqiME1lUkwx7mO6moDtqANgFSx2PfJpF2pjYDjIIeY9pO48KVKAsouTpE2YVGVa2ul7Q5vO3HCpUXCs+HEyJIIGynr4psBlMX/ud+SG03P8AaAiQR57/AJpuEeP7DEFSCTqRbRLYG86jvHkqrcsc9hfMgHrdKpU1t0Tdtonqq9MOa7wOkAdY9yuKa88l8l51QRtp0gwd58iF3B4YVtRY67fabyPqq1CvrBLyANh6q5k1bRXZqcAHEMg8k7QsyTSddgM2JNWFMu7OtewVHOEcAblc7RYHu6BfTJa9hBltrbH5GfctC+3lCicJXD1GeeZOLfBrStYMkclXT69+1/UAdmc1qVC5lZ3jbENLdLo6+fCM5jie7pOftA+aH5/lbXBtRru7rj2HdfJ3khGZ5v32HLHjRVYRrb1v7Q8kHSRrJHHPy+H7/wDR3WQjqIvUYFS/NFfl+qr8r9+H2AK+Ic6STJJuonG4g/8ACkpuFmgyDO/X1TCdLhYSNyPyXq0IrjgiqbOvfjoiXZ7HvpPbUEEEw69yPRVKLdcg8Gy6G6H26iykqknFlSVo9hwmID2BwO4UzvZM/wCk39yDdmXB1AAi17eUo3UbDT6fARwvO5IqMmhZGoZsEkmbBcSpgzX8QaYdhoNxP5FeH4ijBF5gcL3Pt4f/AG/v/IrwvEY0Gwb7+t12/wDTL2OvYfDfJTBc4gFWcJTLXg/sqxiWN0tc1UzX8QELp3aDnsHZrFGrRa6IkFE6bHQNR8QtbYrH5ZmT8PhmGmzVMTOwla3C49jxLSHehledzwak2urFGqJXU9QIuPMLPdqcxNCk1jXanvsPdyR70eo15mxhY/tZSc59EFulztQDZsIIuT5hXpoJ5EpdGoq3Rm69NzpcbxGtxO3Syfg80cwC/hm/Kq0q2ommYAcRLr8KRr2XbAibh2xA5ldlxTVNDN0HJL6dQ6Rpt4p63Bj3IPUrAEEOB0iw69V3F4gy1tgwAWGx8yo9LS0lwFiIP5IEcPsLHK1yEO+Pd6YgTIvO/pwrjarxh4aG2cJ1AGx/AoZgcPqYHU2mGkg+V9oRvJcu194wN9po8RMgnflLyqEufDCZJJwv7Ebaj3uNQAuDRDp51RaQIVXNMMxjgG7HxTuJPT0RXL8Q7vnsFPQKbQAA8Q4je0bhS53ge9pB+0CzYgz0K0sm2aT6E72yvwZCoSHHURfaLLr3FjQ0QXu6GZCnrYWWNMbTIJ2TquHayHAmYEAJzchixrsKQJ077gETKY2mGvaHeGDJtc2+S73r7mLz7XTyCbUw7nDXc7eZPCrnyT7jcRRa3S4HwuJhu8EclaTDNa5tOW6SyCTImRcTO09UPoYOmGtLTtdxfIvPyC0uAwzBInXImTeZMwfIcJfPlSQvmmnwi6aJcJ5PEqI4LqYVyth36ZtH74WbxGFLjpNRxe5znCA7RAjY8WXNhiUnaYFzlXCCGJwLpBBmOTdDM8yL7U2W+Gq2RqNp+6fLzWgwGHLQASSArQoibbnn/CrIlJbZBMGongmpw4a/xp/Q8ZexzXFrxDm2g8KQNBAv7+i9C7Q9mWVzqAh/XqsyeytYOiCW+Y/NdTSaj93WSXK8/T6/UNn1GLJLdBbfp4vzX09ASlSbySTzCuYLC6zYT0PU9Fq8D2XhmktDQd5uZ9UbyzKmU3RpPhAg8X4CvJrYq6FnkbtFjJsH3dNrYvEn1V7EGGu9D+Ck52SxGkhwmLH8Fx5S3O2YNIzYLiTNgkgmDJ/xOdGDP/UAvE6rtJuYbPRe/wDazLHYiiGNEmZ4/MrzfG/w/wAW82ptM8y0fLUutoM+OENsnQfFNJcmLwzoME2VrJMhdiKgiQ2bmFscB/Dqs0guZccy0n/9LX4TJqlNsNpn4t+qPm18Y/w3bJLL6B1PAhjQyA5oAj/Ko0xSwTHuJtq1EgXkmwjoNpRw5ZX1E90eP7m/qTcfldUtAGHNQ8lzmW9RquuasnNN9g+xtGsKtHUHQHjwujr5IJj8jccPpc/VUBLm9Y5Alaavh67QxtPD6hMO8TGhojfe/uU1PA1Ijujba7fqswyODtFp0jx3EvFN8NI1bG1tk3EgFtmxyXbkg8L0TOOx76viZRaHnedN/wDduqlPsjXNJ1P7PoO4cHMMkf8AculHWY6T8h1NVZgm0u8c0NME7bjZStY/u5cJDT+C0L+xmP8AB/RJIJM66QjyHiumu7EY5ziTRMeb6d/9yN8fHXzL9TW5N3aKWTVQDJFyHE7ACxgLY5OwMDRGq3pv0VfJuyNZjfHR0meHMO20+JHMNlNZrge6NvNv1XNzZIybplZ8qf4YgLMcidRdUxDWy5943gxFvIhZ3COxTtVMskEzqcYcLcNm0j8F6tiG1HMIFIyfNv1WTzHslXdU76nqa8QdMt0uLdgb7KafU2qnX3BKa6ZnaWHdUptaQXDxSTc2PBbuqOJwzjU0xoggCbiYkX9Fuct7O12s8THNeZcSCwgEmdLb7eaj/wD5qrqJNGZ2Ic0QZ5Gq6OtVFNmlk2vgymV0w4lr2aoBjfTN7z5KbIiKkAuJILgAGEARvAN1sGZLWa8RTcWEEESwAeYuo35HW8J7kiJgBzZE8+1Cy9TF3/2ZeS+wDhcC2pWaSXaBIcCIkCbaTx5o73bWCB8dksPkNajSGmm6pVHLnN5Mm8oXnuUZhVpaWYcgnf8AqU9v/JDclkkluVfcw78AzO+2WmW0pdBgxYT6rNY3tVXteD0Gw96vUuwGYCP6B/8AspfrXav8PccST3BMj/5KW/8A5roY1pYcWv1CKEF2wn2X7Ul/hfutrQM+IGxG3HqvPcL2HzBj2u+zm2/9Sl0j/Wt5kmWYlrYqUiI28TDb3OSWrjivdBr9QUkk+C/AO6hr1IaTExcBWvsVT/Qfi36odg8pxQrve+7D7I8Nj8UjGvZEixEjzjZNoMuJ45V9uEf/APGfXw/Vc+xVP9J/2/VZ3E4IWDlDMY67iDwR8kadg6nDT/t+qE4rJazrine4MltwR6rcGr5J2zZM2C4utFkkEwdSSSUIJJJJQgkkklCCSSSUIJJJJQgkkklCCSSSUIJJJJQgkkklCCSSSUIJJJJQgkkklCCSSSUIJJJJQgkkklCCSSSUIJJJJQh//9k=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136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6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2376035"/>
          </a:xfrm>
        </p:spPr>
        <p:txBody>
          <a:bodyPr/>
          <a:lstStyle/>
          <a:p>
            <a:pPr>
              <a:buAutoNum type="arabicPeriod"/>
            </a:pPr>
            <a:r>
              <a:rPr lang="de-AT" sz="2800" b="1" dirty="0" smtClean="0"/>
              <a:t>Pathogenese</a:t>
            </a:r>
          </a:p>
          <a:p>
            <a:pPr>
              <a:buAutoNum type="arabicPeriod" startAt="2"/>
            </a:pPr>
            <a:r>
              <a:rPr lang="de-AT" sz="2800" b="1" dirty="0" smtClean="0"/>
              <a:t>Diagnostik </a:t>
            </a:r>
            <a:endParaRPr lang="de-AT" sz="2800" b="1" dirty="0"/>
          </a:p>
          <a:p>
            <a:pPr>
              <a:buAutoNum type="arabicPeriod" startAt="2"/>
            </a:pPr>
            <a:r>
              <a:rPr lang="de-AT" sz="2800" b="1" dirty="0" smtClean="0"/>
              <a:t>Therapie </a:t>
            </a:r>
            <a:endParaRPr lang="de-AT" sz="2800" b="1" dirty="0"/>
          </a:p>
          <a:p>
            <a:pPr>
              <a:buAutoNum type="arabicPeriod" startAt="2"/>
            </a:pPr>
            <a:r>
              <a:rPr lang="de-AT" sz="2800" b="1" dirty="0"/>
              <a:t>Praktische Ratschläge</a:t>
            </a:r>
          </a:p>
          <a:p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8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Multiples </a:t>
            </a:r>
            <a:r>
              <a:rPr lang="de-DE" dirty="0" err="1"/>
              <a:t>Myelom</a:t>
            </a:r>
            <a:r>
              <a:rPr lang="de-DE" dirty="0"/>
              <a:t>: Laboruntersuchung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Das BB inkl. differential</a:t>
            </a:r>
          </a:p>
          <a:p>
            <a:pPr>
              <a:buAutoNum type="arabicPeriod"/>
            </a:pPr>
            <a:r>
              <a:rPr lang="de-AT" i="1" dirty="0"/>
              <a:t>Basislabor inkl. LDH, ß2 Mikroglobulin, </a:t>
            </a:r>
            <a:r>
              <a:rPr lang="de-AT" i="1" dirty="0" smtClean="0"/>
              <a:t>Elektrophorese inkl. </a:t>
            </a:r>
            <a:r>
              <a:rPr lang="de-AT" i="1" dirty="0" err="1" smtClean="0"/>
              <a:t>Ig</a:t>
            </a:r>
            <a:r>
              <a:rPr lang="de-AT" i="1" dirty="0" smtClean="0"/>
              <a:t>, FLK…</a:t>
            </a:r>
            <a:endParaRPr lang="de-AT" i="1" dirty="0"/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Urin-Status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Virusserologie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FACS-Analyse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Zytogenetik</a:t>
            </a:r>
          </a:p>
          <a:p>
            <a:pPr>
              <a:buAutoNum type="arabicPeriod"/>
            </a:pPr>
            <a:endParaRPr lang="de-AT" i="1" dirty="0" smtClean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1828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Multiples </a:t>
            </a:r>
            <a:r>
              <a:rPr lang="de-DE" dirty="0" err="1"/>
              <a:t>Myelom</a:t>
            </a:r>
            <a:r>
              <a:rPr lang="de-DE" dirty="0"/>
              <a:t>: Laboruntersuchung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Das BB inkl. differential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Basislabor inkl. LDH, </a:t>
            </a:r>
            <a:r>
              <a:rPr lang="de-AT" i="1" dirty="0" err="1">
                <a:solidFill>
                  <a:schemeClr val="bg2"/>
                </a:solidFill>
              </a:rPr>
              <a:t>ß2</a:t>
            </a:r>
            <a:r>
              <a:rPr lang="de-AT" i="1" dirty="0">
                <a:solidFill>
                  <a:schemeClr val="bg2"/>
                </a:solidFill>
              </a:rPr>
              <a:t> Mikroglobulin, Elektrophorese</a:t>
            </a:r>
          </a:p>
          <a:p>
            <a:pPr>
              <a:buAutoNum type="arabicPeriod"/>
            </a:pPr>
            <a:r>
              <a:rPr lang="de-AT" i="1" dirty="0"/>
              <a:t>Urin-Status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Virusserologie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FACS-Analyse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Zytogenetik</a:t>
            </a:r>
          </a:p>
          <a:p>
            <a:pPr>
              <a:buAutoNum type="arabicPeriod"/>
            </a:pPr>
            <a:endParaRPr lang="de-AT" i="1" dirty="0" smtClean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717032"/>
            <a:ext cx="25844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Multiples </a:t>
            </a:r>
            <a:r>
              <a:rPr lang="de-DE" dirty="0" err="1"/>
              <a:t>Myelom</a:t>
            </a:r>
            <a:r>
              <a:rPr lang="de-DE" dirty="0"/>
              <a:t>: Laboruntersuchung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Das BB inkl. differential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Basislabor inkl. LDH, </a:t>
            </a:r>
            <a:r>
              <a:rPr lang="de-AT" i="1" dirty="0" err="1">
                <a:solidFill>
                  <a:schemeClr val="bg2"/>
                </a:solidFill>
              </a:rPr>
              <a:t>ß2</a:t>
            </a:r>
            <a:r>
              <a:rPr lang="de-AT" i="1" dirty="0">
                <a:solidFill>
                  <a:schemeClr val="bg2"/>
                </a:solidFill>
              </a:rPr>
              <a:t> Mikroglobulin, Elektrophorese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Urin-Status</a:t>
            </a:r>
          </a:p>
          <a:p>
            <a:pPr>
              <a:buAutoNum type="arabicPeriod"/>
            </a:pPr>
            <a:r>
              <a:rPr lang="de-AT" i="1" dirty="0"/>
              <a:t>Virusserologie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FACS-Analyse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Zytogenetik</a:t>
            </a:r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37" y="3212976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Multiples </a:t>
            </a:r>
            <a:r>
              <a:rPr lang="de-DE" dirty="0" err="1"/>
              <a:t>Myelom</a:t>
            </a:r>
            <a:r>
              <a:rPr lang="de-DE" dirty="0"/>
              <a:t>: Laboruntersuchung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Das BB inkl. differential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Basislabor inkl. LDH, </a:t>
            </a:r>
            <a:r>
              <a:rPr lang="de-AT" i="1" dirty="0" err="1">
                <a:solidFill>
                  <a:schemeClr val="bg2"/>
                </a:solidFill>
              </a:rPr>
              <a:t>ß2</a:t>
            </a:r>
            <a:r>
              <a:rPr lang="de-AT" i="1" dirty="0">
                <a:solidFill>
                  <a:schemeClr val="bg2"/>
                </a:solidFill>
              </a:rPr>
              <a:t> Mikroglobulin, Elektrophorese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Urin-Status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Virusserologie</a:t>
            </a:r>
          </a:p>
          <a:p>
            <a:pPr>
              <a:buAutoNum type="arabicPeriod"/>
            </a:pPr>
            <a:r>
              <a:rPr lang="de-AT" i="1" dirty="0"/>
              <a:t>FACS-Analyse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Zytogenetik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97250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52242"/>
            <a:ext cx="2474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Laboruntersuchung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Das BB inkl. differential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Basislabor inkl. LDH, </a:t>
            </a:r>
            <a:r>
              <a:rPr lang="de-AT" i="1" dirty="0" err="1">
                <a:solidFill>
                  <a:schemeClr val="bg2"/>
                </a:solidFill>
              </a:rPr>
              <a:t>ß2</a:t>
            </a:r>
            <a:r>
              <a:rPr lang="de-AT" i="1" dirty="0">
                <a:solidFill>
                  <a:schemeClr val="bg2"/>
                </a:solidFill>
              </a:rPr>
              <a:t> Mikroglobulin, Elektrophorese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Urin-Status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Virusserologie</a:t>
            </a:r>
          </a:p>
          <a:p>
            <a:pPr>
              <a:buAutoNum type="arabicPeriod"/>
            </a:pPr>
            <a:r>
              <a:rPr lang="de-AT" i="1" dirty="0">
                <a:solidFill>
                  <a:schemeClr val="bg2"/>
                </a:solidFill>
              </a:rPr>
              <a:t>FACS-Analyse</a:t>
            </a:r>
          </a:p>
          <a:p>
            <a:pPr>
              <a:buAutoNum type="arabicPeriod"/>
            </a:pPr>
            <a:r>
              <a:rPr lang="de-AT" i="1" dirty="0"/>
              <a:t>Zytogenetik</a:t>
            </a:r>
          </a:p>
          <a:p>
            <a:pPr>
              <a:buAutoNum type="arabicPeriod"/>
            </a:pPr>
            <a:endParaRPr lang="de-AT" i="1" dirty="0" smtClean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4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Diagnostik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089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Chromosomen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606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Diagnostik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2441"/>
            <a:ext cx="1871439" cy="37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Anamnese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Klinische Untersuchung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Labor-Untersuchungen</a:t>
            </a:r>
          </a:p>
          <a:p>
            <a:pPr>
              <a:buAutoNum type="arabicPeriod"/>
            </a:pPr>
            <a:r>
              <a:rPr lang="de-AT" i="1" dirty="0" smtClean="0"/>
              <a:t>Bildgebung</a:t>
            </a:r>
            <a:endParaRPr lang="de-DE" i="1" dirty="0" smtClean="0"/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KMP</a:t>
            </a: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Histologie-Gewinnung</a:t>
            </a:r>
            <a:endParaRPr lang="de-AT" i="1" dirty="0">
              <a:solidFill>
                <a:schemeClr val="bg2"/>
              </a:solidFill>
            </a:endParaRPr>
          </a:p>
          <a:p>
            <a:pPr>
              <a:buAutoNum type="arabicPeriod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/>
              <a:t>Myelom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upload.wikimedia.org/wikipedia/commons/thumb/9/99/Plasmozytom_multiple_Osteolysen_Unterarm.png/220px-Plasmozytom_multiple_Osteolysen_Unterar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095500" cy="49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72110"/>
            <a:ext cx="3528392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2714589"/>
          </a:xfrm>
        </p:spPr>
        <p:txBody>
          <a:bodyPr/>
          <a:lstStyle/>
          <a:p>
            <a:pPr>
              <a:buAutoNum type="arabicPeriod"/>
            </a:pPr>
            <a:r>
              <a:rPr lang="de-AT" sz="2800" b="1" dirty="0" smtClean="0"/>
              <a:t>Pathogenese</a:t>
            </a:r>
          </a:p>
          <a:p>
            <a:pPr>
              <a:buAutoNum type="arabicPeriod" startAt="2"/>
            </a:pPr>
            <a:r>
              <a:rPr lang="de-AT" sz="2800" b="1" dirty="0" smtClean="0">
                <a:solidFill>
                  <a:schemeClr val="bg2"/>
                </a:solidFill>
              </a:rPr>
              <a:t>Diagnostik</a:t>
            </a:r>
            <a:endParaRPr lang="de-AT" sz="2800" b="1" dirty="0">
              <a:solidFill>
                <a:schemeClr val="bg2"/>
              </a:solidFill>
            </a:endParaRPr>
          </a:p>
          <a:p>
            <a:pPr>
              <a:buAutoNum type="arabicPeriod" startAt="2"/>
            </a:pPr>
            <a:r>
              <a:rPr lang="de-AT" sz="2800" b="1" dirty="0">
                <a:solidFill>
                  <a:schemeClr val="bg2"/>
                </a:solidFill>
              </a:rPr>
              <a:t>Therapie </a:t>
            </a:r>
          </a:p>
          <a:p>
            <a:pPr>
              <a:buAutoNum type="arabicPeriod" startAt="2"/>
            </a:pPr>
            <a:r>
              <a:rPr lang="de-AT" sz="2800" b="1" dirty="0">
                <a:solidFill>
                  <a:schemeClr val="bg2"/>
                </a:solidFill>
              </a:rPr>
              <a:t>Praktische Ratschläge</a:t>
            </a:r>
          </a:p>
          <a:p>
            <a:endParaRPr lang="de-DE" dirty="0"/>
          </a:p>
          <a:p>
            <a:pPr>
              <a:buAutoNum type="arabicPeriod"/>
            </a:pPr>
            <a:endParaRPr lang="de-AT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4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Multiples </a:t>
            </a:r>
            <a:r>
              <a:rPr lang="de-AT" dirty="0" err="1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Anamnese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Klinische Untersuchung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Labor-Untersuchungen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Bildgebung</a:t>
            </a:r>
            <a:endParaRPr lang="de-DE" i="1" dirty="0" smtClean="0">
              <a:solidFill>
                <a:schemeClr val="bg2"/>
              </a:solidFill>
            </a:endParaRPr>
          </a:p>
          <a:p>
            <a:pPr>
              <a:buFontTx/>
              <a:buAutoNum type="arabicPeriod"/>
            </a:pPr>
            <a:r>
              <a:rPr lang="de-AT" i="1" dirty="0" smtClean="0"/>
              <a:t>KMP</a:t>
            </a: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Ggf. Histologie-Gewinnung</a:t>
            </a:r>
            <a:endParaRPr lang="de-AT" i="1" dirty="0">
              <a:solidFill>
                <a:schemeClr val="bg2"/>
              </a:solidFill>
            </a:endParaRPr>
          </a:p>
          <a:p>
            <a:pPr>
              <a:buAutoNum type="arabicPeriod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9574"/>
            <a:ext cx="284638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9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Anamnese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Klinische Untersuchung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Labor-Untersuchungen</a:t>
            </a:r>
          </a:p>
          <a:p>
            <a:pPr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Bildgebung</a:t>
            </a:r>
            <a:endParaRPr lang="de-DE" i="1" dirty="0" smtClean="0">
              <a:solidFill>
                <a:schemeClr val="bg2"/>
              </a:solidFill>
            </a:endParaRPr>
          </a:p>
          <a:p>
            <a:pPr>
              <a:buFontTx/>
              <a:buAutoNum type="arabicPeriod"/>
            </a:pPr>
            <a:r>
              <a:rPr lang="de-AT" i="1" dirty="0" smtClean="0">
                <a:solidFill>
                  <a:schemeClr val="bg2"/>
                </a:solidFill>
              </a:rPr>
              <a:t>KMP</a:t>
            </a:r>
          </a:p>
          <a:p>
            <a:pPr>
              <a:buFontTx/>
              <a:buAutoNum type="arabicPeriod"/>
            </a:pPr>
            <a:r>
              <a:rPr lang="de-AT" i="1" dirty="0" smtClean="0"/>
              <a:t>Ggf. Histologie-Gewinnung</a:t>
            </a:r>
            <a:endParaRPr lang="de-AT" i="1" dirty="0"/>
          </a:p>
          <a:p>
            <a:pPr>
              <a:buAutoNum type="arabicPeriod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35087"/>
            <a:ext cx="284638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397306"/>
          </a:xfrm>
        </p:spPr>
        <p:txBody>
          <a:bodyPr/>
          <a:lstStyle/>
          <a:p>
            <a:pPr>
              <a:buAutoNum type="arabicPeriod"/>
            </a:pPr>
            <a:r>
              <a:rPr lang="de-AT" b="1" dirty="0">
                <a:solidFill>
                  <a:schemeClr val="bg2"/>
                </a:solidFill>
              </a:rPr>
              <a:t>Das lymphatische System</a:t>
            </a:r>
          </a:p>
          <a:p>
            <a:pPr>
              <a:buAutoNum type="arabicPeriod" startAt="2"/>
            </a:pPr>
            <a:r>
              <a:rPr lang="de-AT" b="1" dirty="0" smtClean="0">
                <a:solidFill>
                  <a:schemeClr val="bg2"/>
                </a:solidFill>
              </a:rPr>
              <a:t>Diagnostik </a:t>
            </a:r>
            <a:endParaRPr lang="de-AT" b="1" dirty="0">
              <a:solidFill>
                <a:schemeClr val="bg2"/>
              </a:solidFill>
            </a:endParaRPr>
          </a:p>
          <a:p>
            <a:pPr>
              <a:buAutoNum type="arabicPeriod" startAt="2"/>
            </a:pPr>
            <a:r>
              <a:rPr lang="de-AT" b="1" dirty="0" smtClean="0"/>
              <a:t>Therapie </a:t>
            </a:r>
            <a:endParaRPr lang="de-AT" b="1" dirty="0"/>
          </a:p>
          <a:p>
            <a:pPr>
              <a:buAutoNum type="arabicPeriod" startAt="2"/>
            </a:pPr>
            <a:r>
              <a:rPr lang="de-AT" b="1" dirty="0">
                <a:solidFill>
                  <a:schemeClr val="bg2"/>
                </a:solidFill>
              </a:rPr>
              <a:t>Praktische Ratschläge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Wann die Therapie?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6096"/>
            <a:ext cx="579613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7981"/>
            <a:ext cx="2663825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397306"/>
          </a:xfrm>
        </p:spPr>
        <p:txBody>
          <a:bodyPr/>
          <a:lstStyle/>
          <a:p>
            <a:pPr>
              <a:buAutoNum type="arabicPeriod"/>
            </a:pPr>
            <a:r>
              <a:rPr lang="de-AT" dirty="0" smtClean="0"/>
              <a:t>Konventionelle Chemotherapie inkl. HD </a:t>
            </a:r>
          </a:p>
          <a:p>
            <a:r>
              <a:rPr lang="de-AT" dirty="0" smtClean="0"/>
              <a:t>2. 	Gezielte Therapie inkl. </a:t>
            </a:r>
            <a:r>
              <a:rPr lang="de-AT" dirty="0" err="1" smtClean="0"/>
              <a:t>Immunotherapie</a:t>
            </a:r>
            <a:endParaRPr lang="de-AT" dirty="0" smtClean="0"/>
          </a:p>
          <a:p>
            <a:r>
              <a:rPr lang="de-AT" dirty="0"/>
              <a:t>3</a:t>
            </a:r>
            <a:r>
              <a:rPr lang="de-AT" dirty="0" smtClean="0"/>
              <a:t>. 	Bestrahlung</a:t>
            </a:r>
          </a:p>
          <a:p>
            <a:r>
              <a:rPr lang="de-AT" dirty="0"/>
              <a:t>4</a:t>
            </a:r>
            <a:r>
              <a:rPr lang="de-AT" dirty="0" smtClean="0"/>
              <a:t>. 	Kombination-Therapie inkl. SZT</a:t>
            </a:r>
          </a:p>
          <a:p>
            <a:r>
              <a:rPr lang="de-AT" dirty="0" smtClean="0"/>
              <a:t>5. 	</a:t>
            </a:r>
            <a:r>
              <a:rPr lang="de-AT" dirty="0" err="1" smtClean="0"/>
              <a:t>Supportive</a:t>
            </a:r>
            <a:r>
              <a:rPr lang="de-AT" dirty="0" smtClean="0"/>
              <a:t> Therapie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852737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938992"/>
          </a:xfrm>
        </p:spPr>
        <p:txBody>
          <a:bodyPr/>
          <a:lstStyle/>
          <a:p>
            <a:r>
              <a:rPr lang="de-AT" dirty="0" smtClean="0"/>
              <a:t>1. </a:t>
            </a:r>
            <a:r>
              <a:rPr lang="de-AT" dirty="0"/>
              <a:t>konventionelle Chemotherapie</a:t>
            </a:r>
          </a:p>
          <a:p>
            <a:r>
              <a:rPr lang="de-AT" dirty="0">
                <a:solidFill>
                  <a:schemeClr val="bg2"/>
                </a:solidFill>
              </a:rPr>
              <a:t>2</a:t>
            </a:r>
            <a:r>
              <a:rPr lang="de-AT" dirty="0" smtClean="0">
                <a:solidFill>
                  <a:schemeClr val="bg2"/>
                </a:solidFill>
              </a:rPr>
              <a:t>. </a:t>
            </a:r>
            <a:r>
              <a:rPr lang="de-AT" dirty="0">
                <a:solidFill>
                  <a:schemeClr val="bg2"/>
                </a:solidFill>
              </a:rPr>
              <a:t>Gezielte Therapie inkl. </a:t>
            </a:r>
            <a:r>
              <a:rPr lang="de-AT" dirty="0" err="1">
                <a:solidFill>
                  <a:schemeClr val="bg2"/>
                </a:solidFill>
              </a:rPr>
              <a:t>Immunotherapie</a:t>
            </a:r>
            <a:endParaRPr lang="de-AT" dirty="0">
              <a:solidFill>
                <a:schemeClr val="bg2"/>
              </a:solidFill>
            </a:endParaRPr>
          </a:p>
          <a:p>
            <a:r>
              <a:rPr lang="de-AT" dirty="0">
                <a:solidFill>
                  <a:schemeClr val="bg2"/>
                </a:solidFill>
              </a:rPr>
              <a:t>3</a:t>
            </a:r>
            <a:r>
              <a:rPr lang="de-AT" dirty="0" smtClean="0">
                <a:solidFill>
                  <a:schemeClr val="bg2"/>
                </a:solidFill>
              </a:rPr>
              <a:t>. </a:t>
            </a:r>
            <a:r>
              <a:rPr lang="de-AT" dirty="0">
                <a:solidFill>
                  <a:schemeClr val="bg2"/>
                </a:solidFill>
              </a:rPr>
              <a:t>Bestrahlung</a:t>
            </a:r>
          </a:p>
          <a:p>
            <a:r>
              <a:rPr lang="de-AT" dirty="0">
                <a:solidFill>
                  <a:schemeClr val="bg2"/>
                </a:solidFill>
              </a:rPr>
              <a:t>4</a:t>
            </a:r>
            <a:r>
              <a:rPr lang="de-AT" dirty="0" smtClean="0">
                <a:solidFill>
                  <a:schemeClr val="bg2"/>
                </a:solidFill>
              </a:rPr>
              <a:t>. Kombination-Therapie</a:t>
            </a:r>
          </a:p>
          <a:p>
            <a:r>
              <a:rPr lang="de-AT" dirty="0">
                <a:solidFill>
                  <a:schemeClr val="bg2"/>
                </a:solidFill>
              </a:rPr>
              <a:t>5. </a:t>
            </a:r>
            <a:r>
              <a:rPr lang="de-AT" dirty="0" err="1">
                <a:solidFill>
                  <a:schemeClr val="bg2"/>
                </a:solidFill>
              </a:rPr>
              <a:t>Supportive</a:t>
            </a:r>
            <a:r>
              <a:rPr lang="de-AT" dirty="0">
                <a:solidFill>
                  <a:schemeClr val="bg2"/>
                </a:solidFill>
              </a:rPr>
              <a:t> Therapie</a:t>
            </a:r>
            <a:endParaRPr lang="de-DE" dirty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  <a:p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11" y="2617202"/>
            <a:ext cx="4243387" cy="3279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Rechteck 4"/>
          <p:cNvSpPr/>
          <p:nvPr/>
        </p:nvSpPr>
        <p:spPr bwMode="auto">
          <a:xfrm>
            <a:off x="6444205" y="2492896"/>
            <a:ext cx="2270795" cy="3672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7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306" y="1700808"/>
            <a:ext cx="8307387" cy="1938992"/>
          </a:xfrm>
        </p:spPr>
        <p:txBody>
          <a:bodyPr/>
          <a:lstStyle/>
          <a:p>
            <a:r>
              <a:rPr lang="de-AT" dirty="0">
                <a:solidFill>
                  <a:schemeClr val="bg2"/>
                </a:solidFill>
              </a:rPr>
              <a:t>1</a:t>
            </a:r>
            <a:r>
              <a:rPr lang="de-AT" dirty="0" smtClean="0">
                <a:solidFill>
                  <a:schemeClr val="bg2"/>
                </a:solidFill>
              </a:rPr>
              <a:t>. </a:t>
            </a:r>
            <a:r>
              <a:rPr lang="de-AT" dirty="0">
                <a:solidFill>
                  <a:schemeClr val="bg2"/>
                </a:solidFill>
              </a:rPr>
              <a:t>konventionelle Chemotherapie</a:t>
            </a:r>
          </a:p>
          <a:p>
            <a:r>
              <a:rPr lang="de-AT" dirty="0"/>
              <a:t>2</a:t>
            </a:r>
            <a:r>
              <a:rPr lang="de-AT" dirty="0" smtClean="0"/>
              <a:t>. </a:t>
            </a:r>
            <a:r>
              <a:rPr lang="de-AT" dirty="0"/>
              <a:t>Gezielte Therapie inkl. </a:t>
            </a:r>
            <a:r>
              <a:rPr lang="de-AT" dirty="0" err="1"/>
              <a:t>Immunotherapie</a:t>
            </a:r>
            <a:endParaRPr lang="de-AT" dirty="0"/>
          </a:p>
          <a:p>
            <a:r>
              <a:rPr lang="de-AT" dirty="0">
                <a:solidFill>
                  <a:schemeClr val="bg2"/>
                </a:solidFill>
              </a:rPr>
              <a:t>3</a:t>
            </a:r>
            <a:r>
              <a:rPr lang="de-AT" dirty="0" smtClean="0">
                <a:solidFill>
                  <a:schemeClr val="bg2"/>
                </a:solidFill>
              </a:rPr>
              <a:t>. </a:t>
            </a:r>
            <a:r>
              <a:rPr lang="de-AT" dirty="0">
                <a:solidFill>
                  <a:schemeClr val="bg2"/>
                </a:solidFill>
              </a:rPr>
              <a:t>Bestrahlung</a:t>
            </a:r>
          </a:p>
          <a:p>
            <a:r>
              <a:rPr lang="de-AT" dirty="0">
                <a:solidFill>
                  <a:schemeClr val="bg2"/>
                </a:solidFill>
              </a:rPr>
              <a:t>4</a:t>
            </a:r>
            <a:r>
              <a:rPr lang="de-AT" dirty="0" smtClean="0">
                <a:solidFill>
                  <a:schemeClr val="bg2"/>
                </a:solidFill>
              </a:rPr>
              <a:t>. Kombination-Therapie</a:t>
            </a:r>
          </a:p>
          <a:p>
            <a:r>
              <a:rPr lang="de-AT" dirty="0">
                <a:solidFill>
                  <a:schemeClr val="bg2"/>
                </a:solidFill>
              </a:rPr>
              <a:t>5. </a:t>
            </a:r>
            <a:r>
              <a:rPr lang="de-AT" dirty="0" err="1">
                <a:solidFill>
                  <a:schemeClr val="bg2"/>
                </a:solidFill>
              </a:rPr>
              <a:t>Supportive</a:t>
            </a:r>
            <a:r>
              <a:rPr lang="de-AT" dirty="0">
                <a:solidFill>
                  <a:schemeClr val="bg2"/>
                </a:solidFill>
              </a:rPr>
              <a:t> Therapie</a:t>
            </a:r>
            <a:endParaRPr lang="de-DE" dirty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  <a:p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243387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69" y="2579315"/>
            <a:ext cx="22860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Gezielte Therapie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6" name="Picture 2" descr="http://i1082.photobucket.com/albums/j370/rajesh190888/pharmatutor-art-1482-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5530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9890F8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229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403350" y="692150"/>
            <a:ext cx="606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800"/>
              <a:t>Myelom: Molekulare Targets &amp; Drugs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237288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600"/>
              <a:t>K. Anderson, ASH Educational 2011</a:t>
            </a:r>
          </a:p>
        </p:txBody>
      </p:sp>
    </p:spTree>
    <p:extLst>
      <p:ext uri="{BB962C8B-B14F-4D97-AF65-F5344CB8AC3E}">
        <p14:creationId xmlns:p14="http://schemas.microsoft.com/office/powerpoint/2010/main" val="32931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5536" y="76749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Regimen </a:t>
            </a:r>
            <a:r>
              <a:rPr lang="en-US" sz="2400" b="1" dirty="0" err="1" smtClean="0">
                <a:solidFill>
                  <a:schemeClr val="tx2"/>
                </a:solidFill>
              </a:rPr>
              <a:t>bei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refraktären</a:t>
            </a:r>
            <a:r>
              <a:rPr lang="en-US" sz="2400" b="1" dirty="0" smtClean="0">
                <a:solidFill>
                  <a:schemeClr val="tx2"/>
                </a:solidFill>
              </a:rPr>
              <a:t> MM</a:t>
            </a:r>
          </a:p>
          <a:p>
            <a:endParaRPr lang="en-US" sz="2400" b="1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NCCN </a:t>
            </a:r>
            <a:r>
              <a:rPr lang="en-US" sz="1400" dirty="0"/>
              <a:t>Category 1</a:t>
            </a:r>
          </a:p>
          <a:p>
            <a:r>
              <a:rPr lang="en-US" sz="1400" dirty="0"/>
              <a:t>–</a:t>
            </a:r>
            <a:r>
              <a:rPr lang="en-US" sz="1400" dirty="0" err="1"/>
              <a:t>Bortezomib</a:t>
            </a:r>
            <a:endParaRPr lang="en-US" sz="1400" dirty="0"/>
          </a:p>
          <a:p>
            <a:r>
              <a:rPr lang="en-US" sz="1400" dirty="0"/>
              <a:t>–SC vs IV administration</a:t>
            </a:r>
          </a:p>
          <a:p>
            <a:r>
              <a:rPr lang="en-US" sz="1400" dirty="0"/>
              <a:t>–</a:t>
            </a:r>
            <a:r>
              <a:rPr lang="en-US" sz="1400" dirty="0" err="1"/>
              <a:t>Bortezomib</a:t>
            </a:r>
            <a:r>
              <a:rPr lang="en-US" sz="1400" dirty="0"/>
              <a:t>/PLD</a:t>
            </a:r>
          </a:p>
          <a:p>
            <a:r>
              <a:rPr lang="en-US" sz="1400" dirty="0"/>
              <a:t>–</a:t>
            </a:r>
            <a:r>
              <a:rPr lang="en-US" sz="1400" dirty="0" err="1" smtClean="0"/>
              <a:t>Lenalidomide</a:t>
            </a:r>
            <a:r>
              <a:rPr lang="en-US" sz="1400" dirty="0" smtClean="0"/>
              <a:t>/dexamethasone</a:t>
            </a:r>
          </a:p>
          <a:p>
            <a:endParaRPr lang="en-US" sz="1400" dirty="0"/>
          </a:p>
          <a:p>
            <a:r>
              <a:rPr lang="en-US" sz="1400" dirty="0" smtClean="0"/>
              <a:t>NCCN </a:t>
            </a:r>
            <a:r>
              <a:rPr lang="en-US" sz="1400" dirty="0"/>
              <a:t>Category 2A</a:t>
            </a:r>
          </a:p>
          <a:p>
            <a:r>
              <a:rPr lang="en-US" sz="1400" dirty="0"/>
              <a:t>–Repeat primary induction therapy if relapse at &gt; 6 </a:t>
            </a:r>
            <a:r>
              <a:rPr lang="en-US" sz="1400" dirty="0" err="1"/>
              <a:t>mos</a:t>
            </a:r>
            <a:endParaRPr lang="en-US" sz="1400" dirty="0"/>
          </a:p>
          <a:p>
            <a:r>
              <a:rPr lang="en-US" sz="1400" dirty="0"/>
              <a:t>–</a:t>
            </a:r>
            <a:r>
              <a:rPr lang="en-US" sz="1400" dirty="0" err="1"/>
              <a:t>Carfilzomib</a:t>
            </a:r>
            <a:endParaRPr lang="en-US" sz="1400" dirty="0"/>
          </a:p>
          <a:p>
            <a:r>
              <a:rPr lang="en-US" sz="1400" dirty="0"/>
              <a:t>–</a:t>
            </a:r>
            <a:r>
              <a:rPr lang="en-US" sz="1400" dirty="0" err="1"/>
              <a:t>Pomalidomide</a:t>
            </a:r>
            <a:r>
              <a:rPr lang="en-US" sz="1400" dirty="0"/>
              <a:t>/dexamethasone</a:t>
            </a:r>
          </a:p>
          <a:p>
            <a:r>
              <a:rPr lang="en-US" sz="1400" dirty="0"/>
              <a:t>–</a:t>
            </a:r>
            <a:r>
              <a:rPr lang="en-US" sz="1400" dirty="0" err="1"/>
              <a:t>Bortezomib</a:t>
            </a:r>
            <a:r>
              <a:rPr lang="en-US" sz="1400" dirty="0"/>
              <a:t>/dexamethasone</a:t>
            </a:r>
          </a:p>
          <a:p>
            <a:r>
              <a:rPr lang="en-US" sz="1400" dirty="0"/>
              <a:t>–</a:t>
            </a:r>
            <a:r>
              <a:rPr lang="en-US" sz="1400" dirty="0" err="1"/>
              <a:t>Bortezomib</a:t>
            </a:r>
            <a:r>
              <a:rPr lang="en-US" sz="1400" dirty="0"/>
              <a:t>/</a:t>
            </a:r>
            <a:r>
              <a:rPr lang="en-US" sz="1400" dirty="0" err="1"/>
              <a:t>lenalidomide</a:t>
            </a:r>
            <a:r>
              <a:rPr lang="en-US" sz="1400" dirty="0"/>
              <a:t>/dexamethasone</a:t>
            </a:r>
          </a:p>
          <a:p>
            <a:r>
              <a:rPr lang="en-US" sz="1400" dirty="0"/>
              <a:t>–Cyclophosphamide/dexamethasone + </a:t>
            </a:r>
            <a:r>
              <a:rPr lang="en-US" sz="1400" dirty="0" err="1"/>
              <a:t>bortezomib</a:t>
            </a:r>
            <a:r>
              <a:rPr lang="en-US" sz="1400" dirty="0"/>
              <a:t> OR </a:t>
            </a:r>
            <a:r>
              <a:rPr lang="en-US" sz="1400" dirty="0" err="1"/>
              <a:t>lenalidomide</a:t>
            </a:r>
            <a:endParaRPr lang="en-US" sz="1400" dirty="0"/>
          </a:p>
          <a:p>
            <a:r>
              <a:rPr lang="en-US" sz="1400" dirty="0"/>
              <a:t>–</a:t>
            </a:r>
            <a:r>
              <a:rPr lang="en-US" sz="1400" dirty="0" err="1"/>
              <a:t>Bortezomib</a:t>
            </a:r>
            <a:r>
              <a:rPr lang="en-US" sz="1400" dirty="0"/>
              <a:t>/thalidomide/dexamethasone</a:t>
            </a:r>
          </a:p>
          <a:p>
            <a:r>
              <a:rPr lang="en-US" sz="1400" dirty="0"/>
              <a:t>–DT-PACE ±</a:t>
            </a:r>
            <a:r>
              <a:rPr lang="en-US" sz="1400" dirty="0" err="1"/>
              <a:t>bortezomib</a:t>
            </a:r>
            <a:endParaRPr lang="en-US" sz="1400" dirty="0"/>
          </a:p>
          <a:p>
            <a:r>
              <a:rPr lang="en-US" sz="1400" dirty="0"/>
              <a:t>–Thalidomide/dexamethasone</a:t>
            </a:r>
          </a:p>
          <a:p>
            <a:r>
              <a:rPr lang="en-US" sz="1400" dirty="0"/>
              <a:t>–High-dose cyclophosphamide</a:t>
            </a:r>
          </a:p>
          <a:p>
            <a:endParaRPr lang="en-US" sz="2000" dirty="0"/>
          </a:p>
          <a:p>
            <a:r>
              <a:rPr lang="en-US" dirty="0"/>
              <a:t>NCCN. Clinical practice guidelines in oncology: multiple myeloma.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6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lymphatische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667"/>
            <a:ext cx="2857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ign-lang.uni-hamburg.de/glex/illusgr/l7802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14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56138"/>
            <a:ext cx="92525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Blick</a:t>
            </a:r>
            <a:r>
              <a:rPr lang="en-US" sz="2800" b="1" dirty="0" smtClean="0">
                <a:solidFill>
                  <a:schemeClr val="tx2"/>
                </a:solidFill>
              </a:rPr>
              <a:t> in die </a:t>
            </a:r>
            <a:r>
              <a:rPr lang="en-US" sz="2800" b="1" dirty="0" err="1" smtClean="0">
                <a:solidFill>
                  <a:schemeClr val="tx2"/>
                </a:solidFill>
              </a:rPr>
              <a:t>Zukunft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HDAC </a:t>
            </a:r>
            <a:r>
              <a:rPr lang="en-US" sz="2000" dirty="0"/>
              <a:t>inhibitors</a:t>
            </a:r>
          </a:p>
          <a:p>
            <a:r>
              <a:rPr lang="en-US" sz="2000" dirty="0"/>
              <a:t>–</a:t>
            </a:r>
            <a:r>
              <a:rPr lang="en-US" sz="2000" dirty="0" err="1"/>
              <a:t>Bortezomib</a:t>
            </a:r>
            <a:r>
              <a:rPr lang="en-US" sz="2000" dirty="0"/>
              <a:t>/dexamethasone ±</a:t>
            </a:r>
            <a:r>
              <a:rPr lang="en-US" sz="2000" dirty="0" err="1"/>
              <a:t>panobinostat</a:t>
            </a:r>
            <a:r>
              <a:rPr lang="en-US" sz="2000" dirty="0"/>
              <a:t> (</a:t>
            </a:r>
            <a:r>
              <a:rPr lang="en-US" sz="2000" dirty="0" smtClean="0"/>
              <a:t>phase III</a:t>
            </a:r>
            <a:r>
              <a:rPr lang="en-US" sz="2000" dirty="0"/>
              <a:t>)[1]</a:t>
            </a:r>
          </a:p>
          <a:p>
            <a:r>
              <a:rPr lang="en-US" sz="2000" dirty="0"/>
              <a:t>–</a:t>
            </a:r>
            <a:r>
              <a:rPr lang="en-US" sz="2000" dirty="0" err="1"/>
              <a:t>Panobinostat</a:t>
            </a:r>
            <a:r>
              <a:rPr lang="en-US" sz="2000" dirty="0"/>
              <a:t>/</a:t>
            </a:r>
            <a:r>
              <a:rPr lang="en-US" sz="2000" dirty="0" err="1"/>
              <a:t>carfilzomib</a:t>
            </a:r>
            <a:r>
              <a:rPr lang="en-US" sz="2000" dirty="0"/>
              <a:t> (phase I/II)[2]</a:t>
            </a:r>
          </a:p>
          <a:p>
            <a:r>
              <a:rPr lang="en-US" sz="2000" dirty="0"/>
              <a:t>–</a:t>
            </a:r>
            <a:r>
              <a:rPr lang="en-US" sz="2000" dirty="0" err="1"/>
              <a:t>Romidepsin</a:t>
            </a:r>
            <a:r>
              <a:rPr lang="en-US" sz="2000" dirty="0"/>
              <a:t>/</a:t>
            </a:r>
            <a:r>
              <a:rPr lang="en-US" sz="2000" dirty="0" err="1"/>
              <a:t>lenalidomide</a:t>
            </a:r>
            <a:r>
              <a:rPr lang="en-US" sz="2000" dirty="0"/>
              <a:t> (phase I/II)[3]</a:t>
            </a:r>
          </a:p>
          <a:p>
            <a:r>
              <a:rPr lang="en-US" sz="2000" dirty="0"/>
              <a:t>–</a:t>
            </a:r>
            <a:r>
              <a:rPr lang="en-US" sz="2000" dirty="0" err="1"/>
              <a:t>Rocilinostat</a:t>
            </a:r>
            <a:r>
              <a:rPr lang="en-US" sz="2000" dirty="0"/>
              <a:t> (ACY-1215; phase I/II)[4]</a:t>
            </a:r>
          </a:p>
          <a:p>
            <a:endParaRPr lang="en-US" sz="2000" dirty="0" smtClean="0"/>
          </a:p>
          <a:p>
            <a:r>
              <a:rPr lang="en-US" sz="2000" dirty="0" smtClean="0"/>
              <a:t>Other </a:t>
            </a:r>
            <a:r>
              <a:rPr lang="en-US" sz="2000" dirty="0"/>
              <a:t>agents (phase I/II studies)</a:t>
            </a:r>
          </a:p>
          <a:p>
            <a:r>
              <a:rPr lang="en-US" sz="2000" dirty="0"/>
              <a:t>–</a:t>
            </a:r>
            <a:r>
              <a:rPr lang="en-US" sz="2000" dirty="0" err="1"/>
              <a:t>Ibrutinib</a:t>
            </a:r>
            <a:r>
              <a:rPr lang="en-US" sz="2000" dirty="0"/>
              <a:t> (BTK inhibitor)[5]</a:t>
            </a:r>
          </a:p>
          <a:p>
            <a:r>
              <a:rPr lang="en-US" sz="2000" dirty="0"/>
              <a:t>–ARRY-520 (KSP inhibitor)[6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–</a:t>
            </a:r>
            <a:r>
              <a:rPr lang="en-US" sz="2000" dirty="0" err="1" smtClean="0"/>
              <a:t>Ixazomib</a:t>
            </a:r>
            <a:r>
              <a:rPr lang="en-US" sz="2000" dirty="0" smtClean="0"/>
              <a:t> (protease inhibitor)[7]</a:t>
            </a:r>
          </a:p>
          <a:p>
            <a:r>
              <a:rPr lang="en-US" sz="2000" dirty="0" smtClean="0"/>
              <a:t>–</a:t>
            </a:r>
            <a:r>
              <a:rPr lang="en-US" sz="2000" dirty="0" err="1" smtClean="0"/>
              <a:t>Oprozomib</a:t>
            </a:r>
            <a:r>
              <a:rPr lang="en-US" sz="2000" dirty="0" smtClean="0"/>
              <a:t>(protease inhibitor)[8]</a:t>
            </a:r>
          </a:p>
          <a:p>
            <a:endParaRPr lang="en-US" sz="2800" dirty="0" smtClean="0"/>
          </a:p>
          <a:p>
            <a:r>
              <a:rPr lang="en-US" sz="1200" dirty="0" smtClean="0"/>
              <a:t>1. ClinicalTrials.gov</a:t>
            </a:r>
            <a:r>
              <a:rPr lang="en-US" sz="1200" dirty="0"/>
              <a:t>. NCT01023308. 2. ClinicalTrials.gov. NCT01496118. </a:t>
            </a:r>
            <a:endParaRPr lang="en-US" sz="1200" dirty="0" smtClean="0"/>
          </a:p>
          <a:p>
            <a:r>
              <a:rPr lang="en-US" sz="1200" dirty="0" smtClean="0"/>
              <a:t>3</a:t>
            </a:r>
            <a:r>
              <a:rPr lang="en-US" sz="1200" dirty="0"/>
              <a:t>. ClinicalTrials.gov. NCT01755975. 4. ClinicalTrials.gov. NCT01323751. </a:t>
            </a:r>
            <a:endParaRPr lang="en-US" sz="1200" dirty="0" smtClean="0"/>
          </a:p>
          <a:p>
            <a:r>
              <a:rPr lang="en-US" sz="1200" dirty="0" smtClean="0"/>
              <a:t>5</a:t>
            </a:r>
            <a:r>
              <a:rPr lang="en-US" sz="1200" dirty="0"/>
              <a:t>. ClinicalTrials.gov. NCT01478581. 6. </a:t>
            </a:r>
            <a:r>
              <a:rPr lang="en-US" sz="1200" dirty="0" smtClean="0"/>
              <a:t>ClinicalTrials.gov.NCT00821249.</a:t>
            </a:r>
          </a:p>
          <a:p>
            <a:r>
              <a:rPr lang="en-US" sz="1200" dirty="0"/>
              <a:t>7. ClinicalTrials.gov. NCT01415882. 8. ClinicalTrials.gov. NCT01832727.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25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668149"/>
          </a:xfrm>
        </p:spPr>
        <p:txBody>
          <a:bodyPr/>
          <a:lstStyle/>
          <a:p>
            <a:r>
              <a:rPr lang="de-AT" dirty="0">
                <a:solidFill>
                  <a:schemeClr val="bg2"/>
                </a:solidFill>
              </a:rPr>
              <a:t>1. konventionelle Chemotherapie</a:t>
            </a:r>
          </a:p>
          <a:p>
            <a:r>
              <a:rPr lang="de-AT" dirty="0">
                <a:solidFill>
                  <a:schemeClr val="bg2"/>
                </a:solidFill>
              </a:rPr>
              <a:t>2. Gezielte Therapie inkl. </a:t>
            </a:r>
            <a:r>
              <a:rPr lang="de-AT" dirty="0" err="1">
                <a:solidFill>
                  <a:schemeClr val="bg2"/>
                </a:solidFill>
              </a:rPr>
              <a:t>Immunotherapie</a:t>
            </a:r>
            <a:endParaRPr lang="de-AT" dirty="0">
              <a:solidFill>
                <a:schemeClr val="bg2"/>
              </a:solidFill>
            </a:endParaRPr>
          </a:p>
          <a:p>
            <a:r>
              <a:rPr lang="de-AT" dirty="0"/>
              <a:t>3. Bestrahlung</a:t>
            </a:r>
          </a:p>
          <a:p>
            <a:r>
              <a:rPr lang="de-AT" dirty="0">
                <a:solidFill>
                  <a:schemeClr val="bg2"/>
                </a:solidFill>
              </a:rPr>
              <a:t>4. Kombination-Therapie</a:t>
            </a:r>
          </a:p>
          <a:p>
            <a:r>
              <a:rPr lang="de-AT" dirty="0">
                <a:solidFill>
                  <a:schemeClr val="bg2"/>
                </a:solidFill>
              </a:rPr>
              <a:t>5. </a:t>
            </a:r>
            <a:r>
              <a:rPr lang="de-AT" dirty="0" err="1">
                <a:solidFill>
                  <a:schemeClr val="bg2"/>
                </a:solidFill>
              </a:rPr>
              <a:t>Supportive</a:t>
            </a:r>
            <a:r>
              <a:rPr lang="de-AT" dirty="0">
                <a:solidFill>
                  <a:schemeClr val="bg2"/>
                </a:solidFill>
              </a:rPr>
              <a:t> Therapie</a:t>
            </a:r>
            <a:endParaRPr lang="de-DE" dirty="0">
              <a:solidFill>
                <a:schemeClr val="bg2"/>
              </a:solidFill>
            </a:endParaRPr>
          </a:p>
          <a:p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564904"/>
            <a:ext cx="4322763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62" y="2281808"/>
            <a:ext cx="22860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397306"/>
          </a:xfrm>
        </p:spPr>
        <p:txBody>
          <a:bodyPr/>
          <a:lstStyle/>
          <a:p>
            <a:r>
              <a:rPr lang="de-AT" dirty="0">
                <a:solidFill>
                  <a:schemeClr val="bg2"/>
                </a:solidFill>
              </a:rPr>
              <a:t>1</a:t>
            </a:r>
            <a:r>
              <a:rPr lang="de-AT" dirty="0" smtClean="0">
                <a:solidFill>
                  <a:schemeClr val="bg2"/>
                </a:solidFill>
              </a:rPr>
              <a:t>. konventionelle Chemotherapie</a:t>
            </a:r>
          </a:p>
          <a:p>
            <a:r>
              <a:rPr lang="de-AT" dirty="0">
                <a:solidFill>
                  <a:schemeClr val="bg2"/>
                </a:solidFill>
              </a:rPr>
              <a:t>2</a:t>
            </a:r>
            <a:r>
              <a:rPr lang="de-AT" dirty="0" smtClean="0">
                <a:solidFill>
                  <a:schemeClr val="bg2"/>
                </a:solidFill>
              </a:rPr>
              <a:t>. Gezielte Therapie inkl. </a:t>
            </a:r>
            <a:r>
              <a:rPr lang="de-AT" dirty="0" err="1" smtClean="0">
                <a:solidFill>
                  <a:schemeClr val="bg2"/>
                </a:solidFill>
              </a:rPr>
              <a:t>Immunotherapie</a:t>
            </a:r>
            <a:endParaRPr lang="de-AT" dirty="0" smtClean="0">
              <a:solidFill>
                <a:schemeClr val="bg2"/>
              </a:solidFill>
            </a:endParaRPr>
          </a:p>
          <a:p>
            <a:r>
              <a:rPr lang="de-AT" dirty="0">
                <a:solidFill>
                  <a:schemeClr val="bg2"/>
                </a:solidFill>
              </a:rPr>
              <a:t>3</a:t>
            </a:r>
            <a:r>
              <a:rPr lang="de-AT" dirty="0" smtClean="0">
                <a:solidFill>
                  <a:schemeClr val="bg2"/>
                </a:solidFill>
              </a:rPr>
              <a:t>. Bestrahlung</a:t>
            </a:r>
          </a:p>
          <a:p>
            <a:r>
              <a:rPr lang="de-AT" dirty="0"/>
              <a:t>4</a:t>
            </a:r>
            <a:r>
              <a:rPr lang="de-AT" dirty="0" smtClean="0"/>
              <a:t>. Kombination-Therapie</a:t>
            </a:r>
          </a:p>
          <a:p>
            <a:r>
              <a:rPr lang="de-AT" dirty="0" smtClean="0">
                <a:solidFill>
                  <a:schemeClr val="bg2"/>
                </a:solidFill>
              </a:rPr>
              <a:t>5. </a:t>
            </a:r>
            <a:r>
              <a:rPr lang="de-AT" dirty="0" err="1" smtClean="0">
                <a:solidFill>
                  <a:schemeClr val="bg2"/>
                </a:solidFill>
              </a:rPr>
              <a:t>Supportive</a:t>
            </a:r>
            <a:r>
              <a:rPr lang="de-AT" dirty="0" smtClean="0">
                <a:solidFill>
                  <a:schemeClr val="bg2"/>
                </a:solidFill>
              </a:rPr>
              <a:t> Therapie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397306"/>
          </a:xfrm>
        </p:spPr>
        <p:txBody>
          <a:bodyPr/>
          <a:lstStyle/>
          <a:p>
            <a:r>
              <a:rPr lang="de-AT" dirty="0">
                <a:solidFill>
                  <a:schemeClr val="bg2"/>
                </a:solidFill>
              </a:rPr>
              <a:t>1</a:t>
            </a:r>
            <a:r>
              <a:rPr lang="de-AT" dirty="0" smtClean="0">
                <a:solidFill>
                  <a:schemeClr val="bg2"/>
                </a:solidFill>
              </a:rPr>
              <a:t>. konventionelle Chemotherapie</a:t>
            </a:r>
          </a:p>
          <a:p>
            <a:r>
              <a:rPr lang="de-AT" dirty="0">
                <a:solidFill>
                  <a:schemeClr val="bg2"/>
                </a:solidFill>
              </a:rPr>
              <a:t>2</a:t>
            </a:r>
            <a:r>
              <a:rPr lang="de-AT" dirty="0" smtClean="0">
                <a:solidFill>
                  <a:schemeClr val="bg2"/>
                </a:solidFill>
              </a:rPr>
              <a:t>. Gezielte Therapie inkl. </a:t>
            </a:r>
            <a:r>
              <a:rPr lang="de-AT" dirty="0" err="1" smtClean="0">
                <a:solidFill>
                  <a:schemeClr val="bg2"/>
                </a:solidFill>
              </a:rPr>
              <a:t>Immunotherapie</a:t>
            </a:r>
            <a:endParaRPr lang="de-AT" dirty="0" smtClean="0">
              <a:solidFill>
                <a:schemeClr val="bg2"/>
              </a:solidFill>
            </a:endParaRPr>
          </a:p>
          <a:p>
            <a:r>
              <a:rPr lang="de-AT" dirty="0">
                <a:solidFill>
                  <a:schemeClr val="bg2"/>
                </a:solidFill>
              </a:rPr>
              <a:t>3</a:t>
            </a:r>
            <a:r>
              <a:rPr lang="de-AT" dirty="0" smtClean="0">
                <a:solidFill>
                  <a:schemeClr val="bg2"/>
                </a:solidFill>
              </a:rPr>
              <a:t>. Bestrahlung</a:t>
            </a:r>
          </a:p>
          <a:p>
            <a:r>
              <a:rPr lang="de-AT" dirty="0">
                <a:solidFill>
                  <a:schemeClr val="bg2"/>
                </a:solidFill>
              </a:rPr>
              <a:t>4</a:t>
            </a:r>
            <a:r>
              <a:rPr lang="de-AT" dirty="0" smtClean="0">
                <a:solidFill>
                  <a:schemeClr val="bg2"/>
                </a:solidFill>
              </a:rPr>
              <a:t>. Kombination-Therapie</a:t>
            </a:r>
          </a:p>
          <a:p>
            <a:r>
              <a:rPr lang="de-AT" dirty="0" smtClean="0"/>
              <a:t>5. </a:t>
            </a:r>
            <a:r>
              <a:rPr lang="de-AT" dirty="0" err="1" smtClean="0"/>
              <a:t>Supportive</a:t>
            </a:r>
            <a:r>
              <a:rPr lang="de-AT" dirty="0" smtClean="0"/>
              <a:t> Therapie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Supportive</a:t>
            </a:r>
            <a:r>
              <a:rPr lang="de-AT" dirty="0" smtClean="0"/>
              <a:t>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3785652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de-AT" dirty="0" smtClean="0"/>
              <a:t>Medikamentöse Therapie zwecks Schmerztherapie, </a:t>
            </a:r>
            <a:r>
              <a:rPr lang="de-AT" dirty="0" err="1" smtClean="0"/>
              <a:t>Biphosphonaten</a:t>
            </a:r>
            <a:r>
              <a:rPr lang="de-AT" dirty="0" smtClean="0"/>
              <a:t>, </a:t>
            </a:r>
            <a:r>
              <a:rPr lang="de-AT" dirty="0" err="1" smtClean="0"/>
              <a:t>Infektprophylaxen</a:t>
            </a:r>
            <a:r>
              <a:rPr lang="de-AT" dirty="0" smtClean="0"/>
              <a:t> </a:t>
            </a:r>
            <a:r>
              <a:rPr lang="de-AT" dirty="0" err="1" smtClean="0"/>
              <a:t>usw</a:t>
            </a:r>
            <a:endParaRPr lang="de-AT" dirty="0"/>
          </a:p>
          <a:p>
            <a:pPr>
              <a:buAutoNum type="arabicPeriod"/>
            </a:pPr>
            <a:endParaRPr lang="de-AT" dirty="0" smtClean="0"/>
          </a:p>
          <a:p>
            <a:pPr>
              <a:buFontTx/>
              <a:buAutoNum type="arabicPeriod"/>
            </a:pPr>
            <a:r>
              <a:rPr lang="de-AT" dirty="0" smtClean="0"/>
              <a:t>Bestrahlung zwecks Knochenstabilität, Schmerztherapie </a:t>
            </a:r>
          </a:p>
          <a:p>
            <a:pPr>
              <a:buFontTx/>
              <a:buAutoNum type="arabicPeriod"/>
            </a:pPr>
            <a:r>
              <a:rPr lang="de-AT" dirty="0" smtClean="0"/>
              <a:t>Orthopädische Versorgung</a:t>
            </a:r>
          </a:p>
          <a:p>
            <a:pPr>
              <a:buFontTx/>
              <a:buAutoNum type="arabicPeriod"/>
            </a:pPr>
            <a:r>
              <a:rPr lang="de-AT" dirty="0" smtClean="0"/>
              <a:t>Neurologische Versorgung</a:t>
            </a:r>
          </a:p>
          <a:p>
            <a:pPr>
              <a:buFontTx/>
              <a:buAutoNum type="arabicPeriod"/>
            </a:pPr>
            <a:r>
              <a:rPr lang="de-AT" dirty="0" smtClean="0"/>
              <a:t>Psychologische Betreuung</a:t>
            </a:r>
          </a:p>
          <a:p>
            <a:pPr>
              <a:buFontTx/>
              <a:buAutoNum type="arabicPeriod"/>
            </a:pPr>
            <a:r>
              <a:rPr lang="de-AT" dirty="0" smtClean="0"/>
              <a:t>Physiotherapie</a:t>
            </a:r>
          </a:p>
          <a:p>
            <a:pPr>
              <a:buFontTx/>
              <a:buAutoNum type="arabicPeriod"/>
            </a:pPr>
            <a:endParaRPr lang="de-AT" dirty="0"/>
          </a:p>
          <a:p>
            <a:pPr>
              <a:buAutoNum type="arabicPeriod"/>
            </a:pPr>
            <a:endParaRPr lang="de-AT" dirty="0" smtClean="0"/>
          </a:p>
          <a:p>
            <a:pPr>
              <a:buAutoNum type="arabicPeriod"/>
            </a:pPr>
            <a:endParaRPr lang="de-AT" dirty="0" smtClean="0"/>
          </a:p>
          <a:p>
            <a:pPr marL="0" indent="0"/>
            <a:endParaRPr lang="de-AT" dirty="0" smtClean="0"/>
          </a:p>
          <a:p>
            <a:pPr marL="0" indent="0"/>
            <a:endParaRPr lang="de-AT" dirty="0" smtClean="0"/>
          </a:p>
          <a:p>
            <a:pPr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1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1397306"/>
          </a:xfrm>
        </p:spPr>
        <p:txBody>
          <a:bodyPr/>
          <a:lstStyle/>
          <a:p>
            <a:pPr>
              <a:buAutoNum type="arabicPeriod"/>
            </a:pPr>
            <a:r>
              <a:rPr lang="de-AT" b="1" dirty="0">
                <a:solidFill>
                  <a:schemeClr val="bg2"/>
                </a:solidFill>
              </a:rPr>
              <a:t>Das lymphatische System</a:t>
            </a:r>
          </a:p>
          <a:p>
            <a:pPr>
              <a:buAutoNum type="arabicPeriod" startAt="2"/>
            </a:pPr>
            <a:r>
              <a:rPr lang="de-AT" b="1" dirty="0" smtClean="0">
                <a:solidFill>
                  <a:schemeClr val="bg2"/>
                </a:solidFill>
              </a:rPr>
              <a:t>Diagnostik </a:t>
            </a:r>
            <a:endParaRPr lang="de-AT" b="1" dirty="0">
              <a:solidFill>
                <a:schemeClr val="bg2"/>
              </a:solidFill>
            </a:endParaRPr>
          </a:p>
          <a:p>
            <a:pPr>
              <a:buAutoNum type="arabicPeriod" startAt="2"/>
            </a:pPr>
            <a:r>
              <a:rPr lang="de-AT" b="1" dirty="0" smtClean="0">
                <a:solidFill>
                  <a:schemeClr val="bg2"/>
                </a:solidFill>
              </a:rPr>
              <a:t>Therapie </a:t>
            </a:r>
            <a:endParaRPr lang="de-AT" b="1" dirty="0">
              <a:solidFill>
                <a:schemeClr val="bg2"/>
              </a:solidFill>
            </a:endParaRPr>
          </a:p>
          <a:p>
            <a:pPr>
              <a:buAutoNum type="arabicPeriod" startAt="2"/>
            </a:pPr>
            <a:r>
              <a:rPr lang="de-AT" b="1" dirty="0"/>
              <a:t>Praktische Ratschläge</a:t>
            </a:r>
          </a:p>
          <a:p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13" y="1447800"/>
            <a:ext cx="8307387" cy="2209836"/>
          </a:xfrm>
        </p:spPr>
        <p:txBody>
          <a:bodyPr/>
          <a:lstStyle/>
          <a:p>
            <a:pPr>
              <a:buAutoNum type="arabicPeriod"/>
            </a:pPr>
            <a:r>
              <a:rPr lang="de-DE" dirty="0" smtClean="0"/>
              <a:t>Bewegung</a:t>
            </a:r>
          </a:p>
          <a:p>
            <a:pPr>
              <a:buAutoNum type="arabicPeriod"/>
            </a:pPr>
            <a:r>
              <a:rPr lang="de-DE" dirty="0" smtClean="0"/>
              <a:t>Ernährung</a:t>
            </a:r>
          </a:p>
          <a:p>
            <a:pPr>
              <a:buAutoNum type="arabicPeriod"/>
            </a:pPr>
            <a:r>
              <a:rPr lang="de-DE" dirty="0" smtClean="0"/>
              <a:t>Psychologie-Hygiene</a:t>
            </a:r>
          </a:p>
          <a:p>
            <a:pPr>
              <a:buAutoNum type="arabicPeriod"/>
            </a:pPr>
            <a:r>
              <a:rPr lang="de-DE" dirty="0" smtClean="0"/>
              <a:t>Reise</a:t>
            </a:r>
          </a:p>
          <a:p>
            <a:pPr>
              <a:buAutoNum type="arabicPeriod"/>
            </a:pPr>
            <a:r>
              <a:rPr lang="de-DE" dirty="0" smtClean="0"/>
              <a:t>Alternative Medizin</a:t>
            </a:r>
          </a:p>
          <a:p>
            <a:pPr>
              <a:buAutoNum type="arabicPeriod"/>
            </a:pPr>
            <a:endParaRPr lang="de-DE" dirty="0"/>
          </a:p>
          <a:p>
            <a:pPr marL="0" indent="0"/>
            <a:endParaRPr lang="de-DE" dirty="0" smtClean="0"/>
          </a:p>
          <a:p>
            <a:pPr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73104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191247" y="4293096"/>
            <a:ext cx="53537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de-AT" sz="3600" b="1" kern="0" dirty="0" smtClean="0">
                <a:solidFill>
                  <a:srgbClr val="D31145"/>
                </a:solidFill>
                <a:latin typeface="Verdana"/>
                <a:ea typeface="ＭＳ Ｐゴシック"/>
                <a:cs typeface="+mj-cs"/>
              </a:rPr>
              <a:t>		Vielen </a:t>
            </a:r>
            <a:r>
              <a:rPr lang="de-AT" sz="3600" b="1" kern="0" dirty="0">
                <a:solidFill>
                  <a:srgbClr val="D31145"/>
                </a:solidFill>
                <a:latin typeface="Verdana"/>
                <a:ea typeface="ＭＳ Ｐゴシック"/>
                <a:cs typeface="+mj-cs"/>
              </a:rPr>
              <a:t>Dank!</a:t>
            </a:r>
            <a:endParaRPr lang="de-DE" sz="3600" b="1" kern="0" dirty="0">
              <a:solidFill>
                <a:srgbClr val="D31145"/>
              </a:solidFill>
              <a:latin typeface="Verdana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48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Knochenmark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Picture 2" descr="http://www.wissenschaft-online.de/lexika/images/bio/fff1041.jpg"/>
          <p:cNvPicPr>
            <a:picLocks noChangeAspect="1" noChangeArrowheads="1"/>
          </p:cNvPicPr>
          <p:nvPr/>
        </p:nvPicPr>
        <p:blipFill>
          <a:blip r:embed="rId2" cstate="print"/>
          <a:srcRect l="3290" r="72379"/>
          <a:stretch>
            <a:fillRect/>
          </a:stretch>
        </p:blipFill>
        <p:spPr bwMode="auto">
          <a:xfrm>
            <a:off x="389484" y="1412776"/>
            <a:ext cx="1415401" cy="4541486"/>
          </a:xfrm>
          <a:prstGeom prst="rect">
            <a:avLst/>
          </a:prstGeom>
          <a:noFill/>
        </p:spPr>
      </p:pic>
      <p:pic>
        <p:nvPicPr>
          <p:cNvPr id="7" name="Picture 9" descr="HEME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2667170" y="2381502"/>
            <a:ext cx="3305604" cy="23762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516216" y="2780928"/>
            <a:ext cx="205172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>
                <a:solidFill>
                  <a:srgbClr val="FF0000"/>
                </a:solidFill>
              </a:rPr>
              <a:t>Weisse</a:t>
            </a:r>
            <a:r>
              <a:rPr lang="de-AT" sz="1400" b="1" dirty="0" smtClean="0">
                <a:solidFill>
                  <a:srgbClr val="FF0000"/>
                </a:solidFill>
              </a:rPr>
              <a:t> Blutkörperchen</a:t>
            </a:r>
            <a:br>
              <a:rPr lang="de-AT" sz="1400" b="1" dirty="0" smtClean="0">
                <a:solidFill>
                  <a:srgbClr val="FF0000"/>
                </a:solidFill>
              </a:rPr>
            </a:br>
            <a:r>
              <a:rPr lang="de-AT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de-AT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Immunsystem!</a:t>
            </a:r>
            <a:endParaRPr lang="de-AT" sz="1400" dirty="0" smtClean="0">
              <a:solidFill>
                <a:srgbClr val="FF0000"/>
              </a:solidFill>
            </a:endParaRPr>
          </a:p>
          <a:p>
            <a:pPr algn="ctr"/>
            <a:endParaRPr lang="de-AT" sz="1400" b="1" dirty="0">
              <a:solidFill>
                <a:srgbClr val="FF0000"/>
              </a:solidFill>
            </a:endParaRPr>
          </a:p>
          <a:p>
            <a:pPr algn="ctr"/>
            <a:r>
              <a:rPr lang="de-AT" sz="1400" b="1" dirty="0" smtClean="0">
                <a:solidFill>
                  <a:srgbClr val="FF0000"/>
                </a:solidFill>
              </a:rPr>
              <a:t>Rote Blutkörperchen</a:t>
            </a:r>
            <a:br>
              <a:rPr lang="de-AT" sz="1400" b="1" dirty="0" smtClean="0">
                <a:solidFill>
                  <a:srgbClr val="FF0000"/>
                </a:solidFill>
              </a:rPr>
            </a:br>
            <a:r>
              <a:rPr lang="de-AT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Sauerstoff</a:t>
            </a:r>
            <a:endParaRPr lang="de-AT" sz="1400" b="1" dirty="0" smtClean="0">
              <a:solidFill>
                <a:srgbClr val="FF0000"/>
              </a:solidFill>
            </a:endParaRPr>
          </a:p>
          <a:p>
            <a:pPr algn="ctr"/>
            <a:endParaRPr lang="de-AT" sz="1400" b="1" dirty="0">
              <a:solidFill>
                <a:srgbClr val="FF0000"/>
              </a:solidFill>
            </a:endParaRPr>
          </a:p>
          <a:p>
            <a:pPr algn="ctr"/>
            <a:r>
              <a:rPr lang="de-AT" sz="1400" b="1" dirty="0" smtClean="0">
                <a:solidFill>
                  <a:srgbClr val="FF0000"/>
                </a:solidFill>
              </a:rPr>
              <a:t>Plättchen</a:t>
            </a:r>
          </a:p>
          <a:p>
            <a:pPr algn="ctr"/>
            <a:r>
              <a:rPr lang="de-AT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Blutstillung</a:t>
            </a:r>
            <a:endParaRPr lang="de-A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Blutbildung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68760"/>
            <a:ext cx="5419725" cy="49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9685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xQSEhUUExQWFRQXGBoaGRcYGBgXGhwYGhcXHB8YGBcdHCggGh0lHBQXITEhJSkrLi4uFx8zODMsNygtLisBCgoKDg0OGxAQGywmICQsLCw0LDQsNCwsNCwsLywsLCwsLCwsLCw0LCwsLCw0LCwsLCwsLCwvLCwsLCwsLCw0LP/AABEIAMIBBAMBIgACEQEDEQH/xAAcAAABBQEBAQAAAAAAAAAAAAAFAAIDBAYBBwj/xABAEAABAwIFAQUFBgUDAwUBAAABAAIRAyEEBRIxQVEGEyJhcTKBkaHRFGKxwdLwBxUjQuFSovFygpIXJFOTshb/xAAaAQACAwEBAAAAAAAAAAAAAAADBAABAgUG/8QAMREAAgIBBAIABAMHBQAAAAAAAAECEQMEEiExQVETMmFxIkKRFCMzUoGx8AUVctHh/9oADAMBAAIRAxEAPwD2fH4gsEtj3/8AKojM3/d+B/UrObEaRP72QifSFpI2lwXxmT/u/A/qXf5g/wC78D9VUw8F19lJXibbKVzRdIsjHP8Au/A/Vd+2v+78D9VUlPB2VUSkWDjX/d+B+q4ce/7vwP1UAKbUbO6iJSLRxr/u/A/VI41/3fgf1Kq5q6SIUolIsfbqn3fgfqm/zCp934H6qlhzUGrXG9o6KQq6LaSLf25/3fgfqmsx9TnT8D9VVLlXr12NLS432HlKtRslIJ/b3/d+B/Ul/MH/AHfgfqqrQElVFUiz/MX/AHfgf1KKpmdWYAZ8D+pRuH4fsplQW/NWkiUjuEz5zy9sNBYYd4XRPkZup25s4iRoI6gH9SqNqBzRxPBsfgqtRrNJphxphvihogkDf3GVvam+jVILNzOpf2fKx+d01+a1OA34H9SoYF7dIaHaiBPnBNpT3sVbVZTSCeCx1R4JOkegP6k7FY1zGl0tt5H9SpYZ2ieigzXGNLdJOnUfUkLO25Er0Wf5w/fwREzB/Usljf4lP1RRpNe3UBqIcJ3mL225VXtLn9NrRTa+CZm0yI46eqyDvEGtgU725aI6nn1XT02ki1umgkcSfZsqX8S67mgijSHiMzq24O+6s0v4h1i0k06c8ABxt1PiWMwxDjuCNo/BOAIBk8wGgR6SUw9Jh/lCfDh6Ncf4h19MinS+D/1KD/1OqioGmlTjn2gdp6kLKUcSHOIuLgEkRMTsV2q32jYQQWnz5J9FP2TD5iX8KPo9RyLtcMUzVT0g8tIIIjynbzRKpmdQAnw2E7H9S8myTMatEhjG03EGS4W8JO+roR+C9JLppz1b+S52p06xy46AzgkzUApJM2XEkLlHOT4Qg9SmHAhwkfS6K597A9fohId0Wk6CQVo671Mcjr9FTy+oTqaWw0H4q4CuHrxytRn4YRxpE5PRPBUdS0QutKgMmChw2LZUGpjg4SRLTIkGCE6eFi8dQdllbvqQJwlQ/wBWmP7DsHN6XP5dELJJwp+PI3pdPHPcE6n+VeH7X39e+jbOKcxk7Kvhq7ajQ9jg5pEgjoVXfiDS0NLxqcTM7xxCIlfQttd0XnGBBXJ6KtQDgPEZM7qcPKuqKE/pKHY7Kw9zTqIhxJ85/wCEQlQar/5Wotrop8kzFDjMfTot1VHQOByfQcpjHhsgG9yRPzWN7aPcKus+yWgNPHE++UXDiWSe1m4xuVBzHdq6WmaZOoR7QgXVXAdrWtB7wXN5HJ81i2VAfVNrVAeIXSWix1toYWGJ6bh306zm1LOeAdJE2B481a0XmBexkcdF5M3FPZGh7mxcQSF6T2bxvfYdjnO1OAhxPWT+UJTUaZ4luu10CyYnHmwxh6DRsAJAHuHCmkbIe/NaVManPAaN77eSFYjtlhpcQSdMcbz0SixTl0mYUW+jQ1KoD2t8R1A8eG3U8JuJptfLYvpILuk8Krhs7w726mv92xnpBU1DEio3UAW+Rsq2teC6aPIM+GjF1GiC0+Fv90CIkDZTuMjTuYg+v4KpmlAnFO0B2kOMmCd9/Q+SJUWii0CNYsJAMm+/u2Xoeox90HT4VgoUiwllxpI8TVYfXLYIkC1yZvzKlxpMu8+PIKuH6m6YFxPv4HRbTtWzXYqLnmD03/Gw5Ku12ucBEAzfzaRsqmHGk+2JPQqV9XSIAmQTBVNc8EYyplnipsEAulogwCD16AXXqGTMeMMG1Lua0tnyAsvN8BVYQyk5padViQdQBH4ea9Ly5pZh2tcZdpMnqbpDXt7UmCy9JGwZsEkmbLi4omD889geqBko5nnsD1QAmVF2Hh8o8OTkwJ8G0byr7fBrxyODTv8AJSNfyoaWLBe4XOkwTtddrYhoDi46QNybD4ozTBUy2DyoatJr2lrwC02LTyPNMoEmfw4UjtpWKLTafBjsPVdllbu3EnB1D4HG/du6E+/8+q1LhTcWvcACBvvvtHCfiKVOtSfSqND2PsfqDwQeV5zgM6fhqwwpeKlJtQNDjPsnge8/JLqSwSqXyvr6fT7f2OzHFP8A1CLyY/4kV+L1Jfzf8va89+z0fC0XBsOdr+9YE+oCke6LKq/ENpiSQIQfGdpIPgEp6OKU3wjiOSNEX2vZVWamsmoWucJlw8I3tb0WYrZ48xYb9VHmGZmsw03nTPI/MIq000RSTdBmpXZSa+s9zWh+3rsY+SwHajODVrBk+Fot0vyFPnOEIDGtc94iGjgXuhjMrdUYTB1C4PAhOaeEYS3MdjiXzWR0nqx33MWVbuiBPSxSfIt/wujSYUt1agEEbn5In2Zzd1APMEhxGkcEgwT7lnaoJgC2owEWa1wZpAbpbt1HmffdAzpbNvsrapdk+bVy55mNLzJBP9wVKvUbrGwAAAjeY+aY5sOBqu1DkDcfQlRt0l5cQTtA2HvKzHDwaU0uETCsWuO/3Seq0fZTtSWuLaznOYRJcb6TwEI+zaiY26bnbdBW+DUbggxp6g8+5ZlgjOLKclPhmoxmY9zVcxjR/Vk6j7JmIdPkJsima4VrqLSzS1wFmAjm5AWayjEirLPFqY1xY+3hkXEGyq/aaha0A6SXui07NA1Klj3VXDX+f2AvHXCLlWnqFyPD139IVepQHsgnra0TyVJgKTnETH9wv7RI8ui5isWBAHh19ATYDeeiYV3SJY1zWsa25JJ2j812mHvJ0uiAZ4IAHCWJdppSKm9xaT0IC5llHwu0SZt4jENI8RJKjfFl2mSZO6anid4acOeSJi/sg8khHMz7W1XF3dtaGmY54Wfc4EhrYg7xafMqFzvDBPsgn5LEsUZu5I0oJ9n0MzYeiSVPYeiS80c0HZ77A9UEayUdzseD9+SBYrF93TNr8LUYbgsZ0itjsc2kDeSP3usniM9qkAteQ0k+d/2VJmlYxL5IceEDx9VsQJjeOi6+n08UujeNbuWE6eOqAeJ4duTcyPei+XZrqbvqFpBv8Qsng6zWNJuZG3mrNWppaHNMdeCizwp8UbljT6PQKGOLo0FszeenMRyruFw7WyGjSJJ953WEyvM49sweCPzWnxWJrGgXUINS0E7RN/kufmwuLoFTToJkAW4CzPaRtF8h1Nrzw7Yj/uF1SzjtQWgMsXiA9w2nyWRxuMqvcHGo4zxt8kbDod6/edG8byRe6Dp+zRYrFvePFsOqY1jQGkkX3H1WepY97ZDi7awJmVbo4rUYNj+Kf+E4rgBPFKPISqi8jZRavimMqEdYT5B2H1UoES06hDTeAjOQYhjWlhMMMybXnzWfPThMkxZYniU1RtTaVIsdpMMzvHAFoAuCOUFGHLhIuj+V4pmoNrMa9vnuPetJ/KcLWnu/7bEN2ndU8/wkoyT+47DUJx5MBh2ku1mA2mIvtLrWHxUdao8O1dXCQNrHZajtLlrMM2mWOIBJkby7g+5Z5xc0atOp2u9rRHy3UjkWSSkuhmElKFlCrTc4kiYcZHx6qw6jpF3CQNpRGk1uoSYpxzsCqOZtaTpBEdeqZ33wCXZFloeHBzS69pFkUzLDAtmIdEG8z5hV8sIaz2gD0Khx+LuQHEyPgsO2zT5lwVsKNL2xMNvbk+a0uZZHWDhXpRDiHaNzri4A9Fl8HTIcSSQCF6dllR3cUtXLdRj5fglc2Z43uRea41Rha9Cq0ipD2+KSA1wA8gIm8qergKhc17GuEWDSCYB4vvv81vwZTA9L/wC4v+UCY7+SQ5veA06O5FiYO9uNkKqVjULhTEU5JDR06n3BbfN8JqY90307f5WGpUyATTNj8U3pc3xU2+y4dnabYMjbp+K7iKWoPgRI2TwCIlPzAAatMgwT6W2TN8hVZ7zT2HoklT2HokvMHLKOcnwj99Fi83xkmBsJn1Ws7Tv00p2Xm+Lrm5AvNk5pYXyX9CTGPZADiL/GfRDcdhhpG20zsb9VGKxaRcE3kn8lTOJc6drbXXUhBroZhFxJThwNIBDpB8O6r1Q8N1E34JuFypUOprub2Fj6+SlfX8OkxAtJ2nqjUwnIhUb4pNwBFueVo8vxxbhX1Olo6+iy9Mjx2nYSjGYVe7wTIJ8XE86kLLFOl9UYy9GaxFTU2CNTpmQYUJdwdrc3HolQcNRnmf2EpBIv++icSo30SYmnDjaT5GbR0XKNWS0CbWnn3eS4RHim/JUQZpMTteeFF0UmaH7RraDEfVMcSDIEBV8qMhwIMAyCeJF0TY+JBvblLS/C6EpqpMj+zh1wbqPaVYNW20en5pvhiOVSbMFdxm/RHuzOaw7u3CJ2Pn5oE63kuUasODhYi6mTGpxaZadHoHaHDd5SMDYWgTfyXm1euW1CADIbzyfML1DA1tVMPPI2WY7Qdl3OquqU3DxC/kYXNwzUW4yHsGRRdPoxzqx0z5XB6eSpHcm4iICI5hldSmA1zHajMkXED8FScyXHeCBzK6CyOhyKi+UMLnbn8VawtAPfMiNomTtZUyDe1uTvCMZXktR+lzW6QL6jbUFU5trnglxjyy5k2SufUBcbNMm1j5LcjTEAjw2gcRwocqwBIAaIB6/MqWrQ7ouESZknr5rnZ57+BKWXdK30KUmiVxsESFI1pOyTUW3RblQ11HWCCJbsRvPuQfHdmqdNhNMEXvG0ei0UtZEmI433U1PxTcEH8PNM48jx/KBU3dnnf2aHX2GwSzKhLHO2dpNvctHneVhkObsbdYWcxTvCT5G+/Gy6ePJvSaGoTUn2e209h6JJM2HokuAc8CdsR/Qt1+i83x7C7/HK9Tz2O78W3/CwmPwHdjwtJaTxeE9pMiSotccmYxbAI2dbiT+yq+BwpMjYdDvPQBEMwouBlgBvtflUqtAjQdJ1Xm5uupF2hqM00VHsbqeCDPlv6LntNLduluPMokcE4mQ2CeqfWwdZw0sAgxxt6LfxF7L3oHZdgHamsg6nO9QB1j0RjtPSJJpt/tAARPJ8t0MLiQ6obSP7R9VHnuDNnib7+o80u8yllX+cgM0768GBZTHsD18XUdCnU3BxizTsDMD3q7mGBJMt9roqT6TnPuBexAECy6CaYaE1JHX0wbGx2mbLmkCTO23nbouYqidcAX4DVeweX3BcLdDv6KNpK2VJqPZbyykG0x1Nz1Vk0nRIMhcazePguAuG9oS3bsTbt2Ic/ml0gBdI3BXaYAkXVlDajb9Qomg9PJWmPBN1PgsPqeGgqnKkSgu0mmGE1CGuaLSbJZlmHdwWucQRe6E59m+qo6mGw1nhB6wBdB6tUuAugQwXUmblLkNM7QEkyA4RFwhuLxDXD2GgeQhUGhzZCgrYkyWjcC56enmmY4Yp8IkXJ8JhtuNbTbZrbgbgKyzOZjxC21xt6LHmlJ8RJb63XKgaNh7zut/Aiw3w5Ptnp2QZuRU8TrFsASNPr6o886jJuvG8Ljns3nSPl5r0fstj+8bpJmLj0XP1Wm2fjRlprhhV+CZMkRsLT+AVggNCeRCjrvABceAkLsodRqQ6ZGmBAi883TqmLEnYQvPM97Vv1OFE6eNX0QKrm1YNg1XzyZTsNBKSt8G1CTR67TxQc3qJ6T8lQzKi0g+FsBpAbxe86dpXm+X5/iWeMVJAsQ6SCtnlGfNxFMkwHEGQOsbeqrJpJ4uV0RxcT1NmwSSZsElyQIOz32B6oNSAjSdkazv2R6oIBdbgmbT4B1fImEnSSPwVB2QPGzh6m0ei0rEqjhtyQYB2MDqmFnmuLJQDp5IY8Tj7tyrAfSoss5trXK7nGa9wwEAGoRZu/qVkWvJdNU6tW0/kj44Syq5PgLDG5csO4jMqVu6qtbBJLY9r1J2VLFZoXOgaCzn98IMGt1HgN3mxjyTsbSaabngSLQRb4plYIpoL8KJJmuADTqpuDmdQZj1Q5jodfZSYUPN2gEc9EjRDjI9/l/hMLjhiuXC4coY90GwhSC7osVHWw8GxkJ9M8rX2Alik0CTccJzxqIH796734DdMW9Lqu2YMSsIsVSlB3+idimAWmUntjcyVC9x5utLkoRqDYI9ktMNBqO2GyoYWj3rgGj3qTPcXpApNMAC8dUOb3fgRa45BWJ8bi7kmVCymRZT0XwdpClbGqyNdcFELY3cYhBnukO08nreJ2KL44gAkiRwgrWibzsiYxjD5Zx9eREQf8JAOeACZ4jkLraV5549FLUfDnSBIgW2iEX7BrK5N42jci8wjvZPHFrxB2PPQrPOPJ+Hki/Z+n/UEdIj38+5YzJODsxk6PV8OHFoJWc7aZkWUCxh8brW3HX5LQYCs0s8JB9Fhf4hUSHU3DqQfhyuNpoKWZJgkk2kY6iJMvmIspauIk6BOnzuVLRfEgD/Hon02AOtEEXldtscKrdNmmwmbIrlcU9Wk2IPy5VJtAE2uiOXYAhj3OtIgCVjI1t5B5Gtp9As2CSTNh6JLygoD87Hhb6rNYXDubUe6TpJ2Ppx0Wkz4wwR1QJzpg7EIkZJKjSjfJZaFDjn6RqMd2GmeszZd1oH2sxZFPRfxO4MyGx9UTHDfJI3FW6M7mOILqneHd2w/wnDFw5jnAaW3EbT5hRYam19TS9+lo5ibQnYvLmhneB0sBMcE+5daoqosb4XA/Evp1g8gQ4kWA+fooMJi3UxpN2+myqtoGdTJI3twp8NXLqmg+GeIvZb2pKvBOTrHPYdDG2N7p2ELTiQCCGncc7fVXsdUaxhDg7vZGkzsOZCo0TUfUaAAS287eZv0WU7TZHymXcXggfE0GDwhVejpI4WuynDz4iRY7cJY2jRe6HNDiXQSwwQOscoMc+10znqF9GOxECIva6bTJt0Wzp9maDp8cge5cw+S4bVp1aiN5my3+1wriytjMgQ5xsD+KL5ZkD6kF/hHzWxw+WUm+y0KuKLqZc6+kmbyfcEGWstVHg0oLyMp5W2jTJaON1gcc/W9xPVej/aA5lzHqsJmmGDXEgyDcLWkn+J7uzMwYLGBsrtGCQDuqpZBBU4dcGPWE7LkyWsTTmCBt5IBjsOQ88A7dJ/JaFnnMJlWiC0iAR5rMJ7WajKmZmm0mQ0xe4n8FE+jIMcHZEquWQJYYPr8lFQwryY0xNrceaZU12hlTT8g+s5sC1zyjWS0fEXbarAqD+WARrO2wCKZcwPe1gtdYyTW3gHkyXwjaZHlvcts4md+ih7RZV3tMhvtRI9UZADWgHgbrmsLhrJJS3Garo8jFBzSWOAa+RY/kFFUknovQs+y2nUIdYk/h1lCxkLhBYAeQurDVRathVm9oEYDLpAc/wAI39VbxLdfhA4RNmBqm2mJ69fJFMJlTKLHPPiOkknfg7IOTOlywbk5M9FZsEkmbBJcMwDc/wDYF4us494C0faBssHqs65nkoqDQfB1jp2KA9pcQWlj9y3VNrAOAj1RyI8zwFHVwjajXB+xHHEDnqmMEtjt9E3JSsyNXGzSZps5xuIm3kqNXFP1CR6tiBHoiDGvw1YHRtcdCI81czQU6zO/D/6h3bG0WXVUlFrjh+Rq0Vn0H92SwaTzFoaqzMMNQcHF7myenFropl9amcM8PJ1nnoOiE5XQq1X/ANJrdI3c7YfX0Ui3Ur4ol9kWApOqkDeoZv8AjK3WWdn6dCkXatbv7idh5DpuqmV5EyjdpLn7l23uA4CJUhU1OJdNN0eGIiAbzzJSeoz7uIPgDPJu4QysLQAI6IfTwgBkAyiFag47KqaVYEXaRyIPyKTjJ+yUOZWA4glSaxMwo6h6hR03fBU+SJUXxDhuQJvBiVFQwbmGodesvcDBmGtE2AJN4MWjYJ1Fu/ohYzoklotUkAB2xHJbHki4oykuPBiUeeC/mlKm4ML3aQNo59VSzHDUnDT028vd0Q3Oqx1sZqH9zocPageyPPmyo0cYS093ALm6Xd6SCeug79U5jwtJNMmzdEoYmlPsuDh1Gyjp2JlSMp0yWs8TGgAMe3caTz1XWNaNTajtD5OnUZBHWwT9+AcsDXKLAxNuCFG2tI2VMM5BkdeieXEgwq2oC7JsTUabjdV3VSbCVXLrlSspucYaD6LaikUcJJgbrVZBgG0md8+ZFmgCTe2yiyjJdIBf6x9VoZBEECFz9Tq4/JH+oeGJ9sWJcTvKr4isGAFzgNVgDyeiGdpc97oaaYl8fALCuzCrUeS556gLWDSymrfCNRTl0b/BYpr4kggTbpf5rQU3giwn0XktHHPa2b7/AD9VuuyubCq3TsW7jy4hTU6ZxW5dGXBx7NE2m07fuFFi2nQQOhn4KXvwHhhs50kCDeN/xXcSJafQ/gkLaIjWM2CSTNgkljBn+2+KNOi1wj2ueBB+i86d2zh1mS3rMfBbX+Kg/wDZj/ravGa4BcWxYdF19BghPHckGxwUuz07LO0NCqLO0u6O39yMtAOy8YmAQD+/Ja3sp2oIcKdR0gbO+NitZ9FS3Q/QuePbyjdV8C2q0ipzEwLwDtKoV+zdNzRAi+wJA0k/MolRrSJ39FYc482XOWScOEzCk0CML2doAwA509Tb4K03LxTgNbAvx5zuiGBHjJPwV6q5sSdhuszzTbpuyOTfYDqEMEuMDqgWbZ2WmKZEf6zsCfJDMZj3Vnk+KxIa0+Z56qji8E9oJczVDhqa0yZ4iE1DFXzDmLTpcyLdHOKwc0moSCCAOpXW4/Fl3dtcZPsiLiLmZV7EVsKxrQyk6pA9pxgscfxQjEVXOcHiQQSHEumR5e5a4fj9aGIxi/AYw2eEOa2oAZsXDg+YRtrbrB12ucAWgsAkl3BAWlweYjuaYNQNLjpBImSOPeg5NPdOILNBRVokx+aN1Np6gC50ReT6QqVfChgFR9M09BIbDraSbuc3gqiME1lUkwx7mO6moDtqANgFSx2PfJpF2pjYDjIIeY9pO48KVKAsouTpE2YVGVa2ul7Q5vO3HCpUXCs+HEyJIIGynr4psBlMX/ud+SG03P8AaAiQR57/AJpuEeP7DEFSCTqRbRLYG86jvHkqrcsc9hfMgHrdKpU1t0Tdtonqq9MOa7wOkAdY9yuKa88l8l51QRtp0gwd58iF3B4YVtRY67fabyPqq1CvrBLyANh6q5k1bRXZqcAHEMg8k7QsyTSddgM2JNWFMu7OtewVHOEcAblc7RYHu6BfTJa9hBltrbH5GfctC+3lCicJXD1GeeZOLfBrStYMkclXT69+1/UAdmc1qVC5lZ3jbENLdLo6+fCM5jie7pOftA+aH5/lbXBtRru7rj2HdfJ3khGZ5v32HLHjRVYRrb1v7Q8kHSRrJHHPy+H7/wDR3WQjqIvUYFS/NFfl+qr8r9+H2AK+Ic6STJJuonG4g/8ACkpuFmgyDO/X1TCdLhYSNyPyXq0IrjgiqbOvfjoiXZ7HvpPbUEEEw69yPRVKLdcg8Gy6G6H26iykqknFlSVo9hwmID2BwO4UzvZM/wCk39yDdmXB1AAi17eUo3UbDT6fARwvO5IqMmhZGoZsEkmbBcSpgzX8QaYdhoNxP5FeH4ijBF5gcL3Pt4f/AG/v/IrwvEY0Gwb7+t12/wDTL2OvYfDfJTBc4gFWcJTLXg/sqxiWN0tc1UzX8QELp3aDnsHZrFGrRa6IkFE6bHQNR8QtbYrH5ZmT8PhmGmzVMTOwla3C49jxLSHehledzwak2urFGqJXU9QIuPMLPdqcxNCk1jXanvsPdyR70eo15mxhY/tZSc59EFulztQDZsIIuT5hXpoJ5EpdGoq3Rm69NzpcbxGtxO3Syfg80cwC/hm/Kq0q2ommYAcRLr8KRr2XbAibh2xA5ldlxTVNDN0HJL6dQ6Rpt4p63Bj3IPUrAEEOB0iw69V3F4gy1tgwAWGx8yo9LS0lwFiIP5IEcPsLHK1yEO+Pd6YgTIvO/pwrjarxh4aG2cJ1AGx/AoZgcPqYHU2mGkg+V9oRvJcu194wN9po8RMgnflLyqEufDCZJJwv7Ebaj3uNQAuDRDp51RaQIVXNMMxjgG7HxTuJPT0RXL8Q7vnsFPQKbQAA8Q4je0bhS53ge9pB+0CzYgz0K0sm2aT6E72yvwZCoSHHURfaLLr3FjQ0QXu6GZCnrYWWNMbTIJ2TquHayHAmYEAJzchixrsKQJ077gETKY2mGvaHeGDJtc2+S73r7mLz7XTyCbUw7nDXc7eZPCrnyT7jcRRa3S4HwuJhu8EclaTDNa5tOW6SyCTImRcTO09UPoYOmGtLTtdxfIvPyC0uAwzBInXImTeZMwfIcJfPlSQvmmnwi6aJcJ5PEqI4LqYVyth36ZtH74WbxGFLjpNRxe5znCA7RAjY8WXNhiUnaYFzlXCCGJwLpBBmOTdDM8yL7U2W+Gq2RqNp+6fLzWgwGHLQASSArQoibbnn/CrIlJbZBMGongmpw4a/xp/Q8ZexzXFrxDm2g8KQNBAv7+i9C7Q9mWVzqAh/XqsyeytYOiCW+Y/NdTSaj93WSXK8/T6/UNn1GLJLdBbfp4vzX09ASlSbySTzCuYLC6zYT0PU9Fq8D2XhmktDQd5uZ9UbyzKmU3RpPhAg8X4CvJrYq6FnkbtFjJsH3dNrYvEn1V7EGGu9D+Ck52SxGkhwmLH8Fx5S3O2YNIzYLiTNgkgmDJ/xOdGDP/UAvE6rtJuYbPRe/wDazLHYiiGNEmZ4/MrzfG/w/wAW82ptM8y0fLUutoM+OENsnQfFNJcmLwzoME2VrJMhdiKgiQ2bmFscB/Dqs0guZccy0n/9LX4TJqlNsNpn4t+qPm18Y/w3bJLL6B1PAhjQyA5oAj/Ko0xSwTHuJtq1EgXkmwjoNpRw5ZX1E90eP7m/qTcfldUtAGHNQ8lzmW9RquuasnNN9g+xtGsKtHUHQHjwujr5IJj8jccPpc/VUBLm9Y5Alaavh67QxtPD6hMO8TGhojfe/uU1PA1Ijujba7fqswyODtFp0jx3EvFN8NI1bG1tk3EgFtmxyXbkg8L0TOOx76viZRaHnedN/wDduqlPsjXNJ1P7PoO4cHMMkf8AculHWY6T8h1NVZgm0u8c0NME7bjZStY/u5cJDT+C0L+xmP8AB/RJIJM66QjyHiumu7EY5ziTRMeb6d/9yN8fHXzL9TW5N3aKWTVQDJFyHE7ACxgLY5OwMDRGq3pv0VfJuyNZjfHR0meHMO20+JHMNlNZrge6NvNv1XNzZIybplZ8qf4YgLMcidRdUxDWy5943gxFvIhZ3COxTtVMskEzqcYcLcNm0j8F6tiG1HMIFIyfNv1WTzHslXdU76nqa8QdMt0uLdgb7KafU2qnX3BKa6ZnaWHdUptaQXDxSTc2PBbuqOJwzjU0xoggCbiYkX9Fuct7O12s8THNeZcSCwgEmdLb7eaj/wD5qrqJNGZ2Ic0QZ5Gq6OtVFNmlk2vgymV0w4lr2aoBjfTN7z5KbIiKkAuJILgAGEARvAN1sGZLWa8RTcWEEESwAeYuo35HW8J7kiJgBzZE8+1Cy9TF3/2ZeS+wDhcC2pWaSXaBIcCIkCbaTx5o73bWCB8dksPkNajSGmm6pVHLnN5Mm8oXnuUZhVpaWYcgnf8AqU9v/JDclkkluVfcw78AzO+2WmW0pdBgxYT6rNY3tVXteD0Gw96vUuwGYCP6B/8AspfrXav8PccST3BMj/5KW/8A5roY1pYcWv1CKEF2wn2X7Ul/hfutrQM+IGxG3HqvPcL2HzBj2u+zm2/9Sl0j/Wt5kmWYlrYqUiI28TDb3OSWrjivdBr9QUkk+C/AO6hr1IaTExcBWvsVT/Qfi36odg8pxQrve+7D7I8Nj8UjGvZEixEjzjZNoMuJ45V9uEf/APGfXw/Vc+xVP9J/2/VZ3E4IWDlDMY67iDwR8kadg6nDT/t+qE4rJazrine4MltwR6rcGr5J2zZM2C4utFkkEwdSSSUIJJJJQgkkklCCSSSUIJJJJQgkkklCCSSSUIJJJJQgkkklCCSSSUIJJJJQgkkklCCSSSUIJJJJQgkkklCCSSSUIJJJJQh/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data:image/jpeg;base64,/9j/4AAQSkZJRgABAQAAAQABAAD/2wCEAAkGBxQSEhUUExQWFRQXGBoaGRcYGBgXGhwYGhcXHB8YGBcdHCggGh0lHBQXITEhJSkrLi4uFx8zODMsNygtLisBCgoKDg0OGxAQGywmICQsLCw0LDQsNCwsNCwsLywsLCwsLCwsLCw0LCwsLCw0LCwsLCwsLCwvLCwsLCwsLCw0LP/AABEIAMIBBAMBIgACEQEDEQH/xAAcAAABBQEBAQAAAAAAAAAAAAAFAAIDBAYBBwj/xABAEAABAwIFAQUFBgUDAwUBAAABAAIRAyEEBRIxQVEGEyJhcTKBkaHRFGKxwdLwBxUjQuFSovFygpIXJFOTshb/xAAaAQACAwEBAAAAAAAAAAAAAAADBAABAgUG/8QAMREAAgIBBAIABAMHBQAAAAAAAAECEQMEEiExQVETMmFxIkKRFCMzUoGx8AUVctHh/9oADAMBAAIRAxEAPwD2fH4gsEtj3/8AKojM3/d+B/UrObEaRP72QifSFpI2lwXxmT/u/A/qXf5g/wC78D9VUw8F19lJXibbKVzRdIsjHP8Au/A/Vd+2v+78D9VUlPB2VUSkWDjX/d+B+q4ce/7vwP1UAKbUbO6iJSLRxr/u/A/VI41/3fgf1Kq5q6SIUolIsfbqn3fgfqm/zCp934H6qlhzUGrXG9o6KQq6LaSLf25/3fgfqmsx9TnT8D9VVLlXr12NLS432HlKtRslIJ/b3/d+B/Ul/MH/AHfgfqqrQElVFUiz/MX/AHfgf1KKpmdWYAZ8D+pRuH4fsplQW/NWkiUjuEz5zy9sNBYYd4XRPkZup25s4iRoI6gH9SqNqBzRxPBsfgqtRrNJphxphvihogkDf3GVvam+jVILNzOpf2fKx+d01+a1OA34H9SoYF7dIaHaiBPnBNpT3sVbVZTSCeCx1R4JOkegP6k7FY1zGl0tt5H9SpYZ2ieigzXGNLdJOnUfUkLO25Er0Wf5w/fwREzB/Usljf4lP1RRpNe3UBqIcJ3mL225VXtLn9NrRTa+CZm0yI46eqyDvEGtgU725aI6nn1XT02ki1umgkcSfZsqX8S67mgijSHiMzq24O+6s0v4h1i0k06c8ABxt1PiWMwxDjuCNo/BOAIBk8wGgR6SUw9Jh/lCfDh6Ncf4h19MinS+D/1KD/1OqioGmlTjn2gdp6kLKUcSHOIuLgEkRMTsV2q32jYQQWnz5J9FP2TD5iX8KPo9RyLtcMUzVT0g8tIIIjynbzRKpmdQAnw2E7H9S8myTMatEhjG03EGS4W8JO+roR+C9JLppz1b+S52p06xy46AzgkzUApJM2XEkLlHOT4Qg9SmHAhwkfS6K597A9fohId0Wk6CQVo671Mcjr9FTy+oTqaWw0H4q4CuHrxytRn4YRxpE5PRPBUdS0QutKgMmChw2LZUGpjg4SRLTIkGCE6eFi8dQdllbvqQJwlQ/wBWmP7DsHN6XP5dELJJwp+PI3pdPHPcE6n+VeH7X39e+jbOKcxk7Kvhq7ajQ9jg5pEgjoVXfiDS0NLxqcTM7xxCIlfQttd0XnGBBXJ6KtQDgPEZM7qcPKuqKE/pKHY7Kw9zTqIhxJ85/wCEQlQar/5Wotrop8kzFDjMfTot1VHQOByfQcpjHhsgG9yRPzWN7aPcKus+yWgNPHE++UXDiWSe1m4xuVBzHdq6WmaZOoR7QgXVXAdrWtB7wXN5HJ81i2VAfVNrVAeIXSWix1toYWGJ6bh306zm1LOeAdJE2B481a0XmBexkcdF5M3FPZGh7mxcQSF6T2bxvfYdjnO1OAhxPWT+UJTUaZ4luu10CyYnHmwxh6DRsAJAHuHCmkbIe/NaVManPAaN77eSFYjtlhpcQSdMcbz0SixTl0mYUW+jQ1KoD2t8R1A8eG3U8JuJptfLYvpILuk8Krhs7w726mv92xnpBU1DEio3UAW+Rsq2teC6aPIM+GjF1GiC0+Fv90CIkDZTuMjTuYg+v4KpmlAnFO0B2kOMmCd9/Q+SJUWii0CNYsJAMm+/u2Xoeox90HT4VgoUiwllxpI8TVYfXLYIkC1yZvzKlxpMu8+PIKuH6m6YFxPv4HRbTtWzXYqLnmD03/Gw5Ku12ucBEAzfzaRsqmHGk+2JPQqV9XSIAmQTBVNc8EYyplnipsEAulogwCD16AXXqGTMeMMG1Lua0tnyAsvN8BVYQyk5padViQdQBH4ea9Ly5pZh2tcZdpMnqbpDXt7UmCy9JGwZsEkmbLi4omD889geqBko5nnsD1QAmVF2Hh8o8OTkwJ8G0byr7fBrxyODTv8AJSNfyoaWLBe4XOkwTtddrYhoDi46QNybD4ozTBUy2DyoatJr2lrwC02LTyPNMoEmfw4UjtpWKLTafBjsPVdllbu3EnB1D4HG/du6E+/8+q1LhTcWvcACBvvvtHCfiKVOtSfSqND2PsfqDwQeV5zgM6fhqwwpeKlJtQNDjPsnge8/JLqSwSqXyvr6fT7f2OzHFP8A1CLyY/4kV+L1Jfzf8va89+z0fC0XBsOdr+9YE+oCke6LKq/ENpiSQIQfGdpIPgEp6OKU3wjiOSNEX2vZVWamsmoWucJlw8I3tb0WYrZ48xYb9VHmGZmsw03nTPI/MIq000RSTdBmpXZSa+s9zWh+3rsY+SwHajODVrBk+Fot0vyFPnOEIDGtc94iGjgXuhjMrdUYTB1C4PAhOaeEYS3MdjiXzWR0nqx33MWVbuiBPSxSfIt/wujSYUt1agEEbn5In2Zzd1APMEhxGkcEgwT7lnaoJgC2owEWa1wZpAbpbt1HmffdAzpbNvsrapdk+bVy55mNLzJBP9wVKvUbrGwAAAjeY+aY5sOBqu1DkDcfQlRt0l5cQTtA2HvKzHDwaU0uETCsWuO/3Seq0fZTtSWuLaznOYRJcb6TwEI+zaiY26bnbdBW+DUbggxp6g8+5ZlgjOLKclPhmoxmY9zVcxjR/Vk6j7JmIdPkJsima4VrqLSzS1wFmAjm5AWayjEirLPFqY1xY+3hkXEGyq/aaha0A6SXui07NA1Klj3VXDX+f2AvHXCLlWnqFyPD139IVepQHsgnra0TyVJgKTnETH9wv7RI8ui5isWBAHh19ATYDeeiYV3SJY1zWsa25JJ2j812mHvJ0uiAZ4IAHCWJdppSKm9xaT0IC5llHwu0SZt4jENI8RJKjfFl2mSZO6anid4acOeSJi/sg8khHMz7W1XF3dtaGmY54Wfc4EhrYg7xafMqFzvDBPsgn5LEsUZu5I0oJ9n0MzYeiSVPYeiS80c0HZ77A9UEayUdzseD9+SBYrF93TNr8LUYbgsZ0itjsc2kDeSP3usniM9qkAteQ0k+d/2VJmlYxL5IceEDx9VsQJjeOi6+n08UujeNbuWE6eOqAeJ4duTcyPei+XZrqbvqFpBv8Qsng6zWNJuZG3mrNWppaHNMdeCizwp8UbljT6PQKGOLo0FszeenMRyruFw7WyGjSJJ953WEyvM49sweCPzWnxWJrGgXUINS0E7RN/kufmwuLoFTToJkAW4CzPaRtF8h1Nrzw7Yj/uF1SzjtQWgMsXiA9w2nyWRxuMqvcHGo4zxt8kbDod6/edG8byRe6Dp+zRYrFvePFsOqY1jQGkkX3H1WepY97ZDi7awJmVbo4rUYNj+Kf+E4rgBPFKPISqi8jZRavimMqEdYT5B2H1UoES06hDTeAjOQYhjWlhMMMybXnzWfPThMkxZYniU1RtTaVIsdpMMzvHAFoAuCOUFGHLhIuj+V4pmoNrMa9vnuPetJ/KcLWnu/7bEN2ndU8/wkoyT+47DUJx5MBh2ku1mA2mIvtLrWHxUdao8O1dXCQNrHZajtLlrMM2mWOIBJkby7g+5Z5xc0atOp2u9rRHy3UjkWSSkuhmElKFlCrTc4kiYcZHx6qw6jpF3CQNpRGk1uoSYpxzsCqOZtaTpBEdeqZ33wCXZFloeHBzS69pFkUzLDAtmIdEG8z5hV8sIaz2gD0Khx+LuQHEyPgsO2zT5lwVsKNL2xMNvbk+a0uZZHWDhXpRDiHaNzri4A9Fl8HTIcSSQCF6dllR3cUtXLdRj5fglc2Z43uRea41Rha9Cq0ipD2+KSA1wA8gIm8qergKhc17GuEWDSCYB4vvv81vwZTA9L/wC4v+UCY7+SQ5veA06O5FiYO9uNkKqVjULhTEU5JDR06n3BbfN8JqY90307f5WGpUyATTNj8U3pc3xU2+y4dnabYMjbp+K7iKWoPgRI2TwCIlPzAAatMgwT6W2TN8hVZ7zT2HoklT2HokvMHLKOcnwj99Fi83xkmBsJn1Ws7Tv00p2Xm+Lrm5AvNk5pYXyX9CTGPZADiL/GfRDcdhhpG20zsb9VGKxaRcE3kn8lTOJc6drbXXUhBroZhFxJThwNIBDpB8O6r1Q8N1E34JuFypUOprub2Fj6+SlfX8OkxAtJ2nqjUwnIhUb4pNwBFueVo8vxxbhX1Olo6+iy9Mjx2nYSjGYVe7wTIJ8XE86kLLFOl9UYy9GaxFTU2CNTpmQYUJdwdrc3HolQcNRnmf2EpBIv++icSo30SYmnDjaT5GbR0XKNWS0CbWnn3eS4RHim/JUQZpMTteeFF0UmaH7RraDEfVMcSDIEBV8qMhwIMAyCeJF0TY+JBvblLS/C6EpqpMj+zh1wbqPaVYNW20en5pvhiOVSbMFdxm/RHuzOaw7u3CJ2Pn5oE63kuUasODhYi6mTGpxaZadHoHaHDd5SMDYWgTfyXm1euW1CADIbzyfML1DA1tVMPPI2WY7Qdl3OquqU3DxC/kYXNwzUW4yHsGRRdPoxzqx0z5XB6eSpHcm4iICI5hldSmA1zHajMkXED8FScyXHeCBzK6CyOhyKi+UMLnbn8VawtAPfMiNomTtZUyDe1uTvCMZXktR+lzW6QL6jbUFU5trnglxjyy5k2SufUBcbNMm1j5LcjTEAjw2gcRwocqwBIAaIB6/MqWrQ7ouESZknr5rnZ57+BKWXdK30KUmiVxsESFI1pOyTUW3RblQ11HWCCJbsRvPuQfHdmqdNhNMEXvG0ei0UtZEmI433U1PxTcEH8PNM48jx/KBU3dnnf2aHX2GwSzKhLHO2dpNvctHneVhkObsbdYWcxTvCT5G+/Gy6ePJvSaGoTUn2e209h6JJM2HokuAc8CdsR/Qt1+i83x7C7/HK9Tz2O78W3/CwmPwHdjwtJaTxeE9pMiSotccmYxbAI2dbiT+yq+BwpMjYdDvPQBEMwouBlgBvtflUqtAjQdJ1Xm5uupF2hqM00VHsbqeCDPlv6LntNLduluPMokcE4mQ2CeqfWwdZw0sAgxxt6LfxF7L3oHZdgHamsg6nO9QB1j0RjtPSJJpt/tAARPJ8t0MLiQ6obSP7R9VHnuDNnib7+o80u8yllX+cgM0768GBZTHsD18XUdCnU3BxizTsDMD3q7mGBJMt9roqT6TnPuBexAECy6CaYaE1JHX0wbGx2mbLmkCTO23nbouYqidcAX4DVeweX3BcLdDv6KNpK2VJqPZbyykG0x1Nz1Vk0nRIMhcazePguAuG9oS3bsTbt2Ic/ml0gBdI3BXaYAkXVlDajb9Qomg9PJWmPBN1PgsPqeGgqnKkSgu0mmGE1CGuaLSbJZlmHdwWucQRe6E59m+qo6mGw1nhB6wBdB6tUuAugQwXUmblLkNM7QEkyA4RFwhuLxDXD2GgeQhUGhzZCgrYkyWjcC56enmmY4Yp8IkXJ8JhtuNbTbZrbgbgKyzOZjxC21xt6LHmlJ8RJb63XKgaNh7zut/Aiw3w5Ptnp2QZuRU8TrFsASNPr6o886jJuvG8Ljns3nSPl5r0fstj+8bpJmLj0XP1Wm2fjRlprhhV+CZMkRsLT+AVggNCeRCjrvABceAkLsodRqQ6ZGmBAi883TqmLEnYQvPM97Vv1OFE6eNX0QKrm1YNg1XzyZTsNBKSt8G1CTR67TxQc3qJ6T8lQzKi0g+FsBpAbxe86dpXm+X5/iWeMVJAsQ6SCtnlGfNxFMkwHEGQOsbeqrJpJ4uV0RxcT1NmwSSZsElyQIOz32B6oNSAjSdkazv2R6oIBdbgmbT4B1fImEnSSPwVB2QPGzh6m0ei0rEqjhtyQYB2MDqmFnmuLJQDp5IY8Tj7tyrAfSoss5trXK7nGa9wwEAGoRZu/qVkWvJdNU6tW0/kj44Syq5PgLDG5csO4jMqVu6qtbBJLY9r1J2VLFZoXOgaCzn98IMGt1HgN3mxjyTsbSaabngSLQRb4plYIpoL8KJJmuADTqpuDmdQZj1Q5jodfZSYUPN2gEc9EjRDjI9/l/hMLjhiuXC4coY90GwhSC7osVHWw8GxkJ9M8rX2Alik0CTccJzxqIH796734DdMW9Lqu2YMSsIsVSlB3+idimAWmUntjcyVC9x5utLkoRqDYI9ktMNBqO2GyoYWj3rgGj3qTPcXpApNMAC8dUOb3fgRa45BWJ8bi7kmVCymRZT0XwdpClbGqyNdcFELY3cYhBnukO08nreJ2KL44gAkiRwgrWibzsiYxjD5Zx9eREQf8JAOeACZ4jkLraV5549FLUfDnSBIgW2iEX7BrK5N42jci8wjvZPHFrxB2PPQrPOPJ+Hki/Z+n/UEdIj38+5YzJODsxk6PV8OHFoJWc7aZkWUCxh8brW3HX5LQYCs0s8JB9Fhf4hUSHU3DqQfhyuNpoKWZJgkk2kY6iJMvmIspauIk6BOnzuVLRfEgD/Hon02AOtEEXldtscKrdNmmwmbIrlcU9Wk2IPy5VJtAE2uiOXYAhj3OtIgCVjI1t5B5Gtp9As2CSTNh6JLygoD87Hhb6rNYXDubUe6TpJ2Ppx0Wkz4wwR1QJzpg7EIkZJKjSjfJZaFDjn6RqMd2GmeszZd1oH2sxZFPRfxO4MyGx9UTHDfJI3FW6M7mOILqneHd2w/wnDFw5jnAaW3EbT5hRYam19TS9+lo5ibQnYvLmhneB0sBMcE+5daoqosb4XA/Evp1g8gQ4kWA+fooMJi3UxpN2+myqtoGdTJI3twp8NXLqmg+GeIvZb2pKvBOTrHPYdDG2N7p2ELTiQCCGncc7fVXsdUaxhDg7vZGkzsOZCo0TUfUaAAS287eZv0WU7TZHymXcXggfE0GDwhVejpI4WuynDz4iRY7cJY2jRe6HNDiXQSwwQOscoMc+10znqF9GOxECIva6bTJt0Wzp9maDp8cge5cw+S4bVp1aiN5my3+1wriytjMgQ5xsD+KL5ZkD6kF/hHzWxw+WUm+y0KuKLqZc6+kmbyfcEGWstVHg0oLyMp5W2jTJaON1gcc/W9xPVej/aA5lzHqsJmmGDXEgyDcLWkn+J7uzMwYLGBsrtGCQDuqpZBBU4dcGPWE7LkyWsTTmCBt5IBjsOQ88A7dJ/JaFnnMJlWiC0iAR5rMJ7WajKmZmm0mQ0xe4n8FE+jIMcHZEquWQJYYPr8lFQwryY0xNrceaZU12hlTT8g+s5sC1zyjWS0fEXbarAqD+WARrO2wCKZcwPe1gtdYyTW3gHkyXwjaZHlvcts4md+ih7RZV3tMhvtRI9UZADWgHgbrmsLhrJJS3Garo8jFBzSWOAa+RY/kFFUknovQs+y2nUIdYk/h1lCxkLhBYAeQurDVRathVm9oEYDLpAc/wAI39VbxLdfhA4RNmBqm2mJ69fJFMJlTKLHPPiOkknfg7IOTOlywbk5M9FZsEkmbBJcMwDc/wDYF4us494C0faBssHqs65nkoqDQfB1jp2KA9pcQWlj9y3VNrAOAj1RyI8zwFHVwjajXB+xHHEDnqmMEtjt9E3JSsyNXGzSZps5xuIm3kqNXFP1CR6tiBHoiDGvw1YHRtcdCI81czQU6zO/D/6h3bG0WXVUlFrjh+Rq0Vn0H92SwaTzFoaqzMMNQcHF7myenFropl9amcM8PJ1nnoOiE5XQq1X/ANJrdI3c7YfX0Ui3Ur4ol9kWApOqkDeoZv8AjK3WWdn6dCkXatbv7idh5DpuqmV5EyjdpLn7l23uA4CJUhU1OJdNN0eGIiAbzzJSeoz7uIPgDPJu4QysLQAI6IfTwgBkAyiFag47KqaVYEXaRyIPyKTjJ+yUOZWA4glSaxMwo6h6hR03fBU+SJUXxDhuQJvBiVFQwbmGodesvcDBmGtE2AJN4MWjYJ1Fu/ohYzoklotUkAB2xHJbHki4oykuPBiUeeC/mlKm4ML3aQNo59VSzHDUnDT028vd0Q3Oqx1sZqH9zocPageyPPmyo0cYS093ALm6Xd6SCeug79U5jwtJNMmzdEoYmlPsuDh1Gyjp2JlSMp0yWs8TGgAMe3caTz1XWNaNTajtD5OnUZBHWwT9+AcsDXKLAxNuCFG2tI2VMM5BkdeieXEgwq2oC7JsTUabjdV3VSbCVXLrlSspucYaD6LaikUcJJgbrVZBgG0md8+ZFmgCTe2yiyjJdIBf6x9VoZBEECFz9Tq4/JH+oeGJ9sWJcTvKr4isGAFzgNVgDyeiGdpc97oaaYl8fALCuzCrUeS556gLWDSymrfCNRTl0b/BYpr4kggTbpf5rQU3giwn0XktHHPa2b7/AD9VuuyubCq3TsW7jy4hTU6ZxW5dGXBx7NE2m07fuFFi2nQQOhn4KXvwHhhs50kCDeN/xXcSJafQ/gkLaIjWM2CSTNgkljBn+2+KNOi1wj2ueBB+i86d2zh1mS3rMfBbX+Kg/wDZj/ravGa4BcWxYdF19BghPHckGxwUuz07LO0NCqLO0u6O39yMtAOy8YmAQD+/Ja3sp2oIcKdR0gbO+NitZ9FS3Q/QuePbyjdV8C2q0ipzEwLwDtKoV+zdNzRAi+wJA0k/MolRrSJ39FYc482XOWScOEzCk0CML2doAwA509Tb4K03LxTgNbAvx5zuiGBHjJPwV6q5sSdhuszzTbpuyOTfYDqEMEuMDqgWbZ2WmKZEf6zsCfJDMZj3Vnk+KxIa0+Z56qji8E9oJczVDhqa0yZ4iE1DFXzDmLTpcyLdHOKwc0moSCCAOpXW4/Fl3dtcZPsiLiLmZV7EVsKxrQyk6pA9pxgscfxQjEVXOcHiQQSHEumR5e5a4fj9aGIxi/AYw2eEOa2oAZsXDg+YRtrbrB12ucAWgsAkl3BAWlweYjuaYNQNLjpBImSOPeg5NPdOILNBRVokx+aN1Np6gC50ReT6QqVfChgFR9M09BIbDraSbuc3gqiME1lUkwx7mO6moDtqANgFSx2PfJpF2pjYDjIIeY9pO48KVKAsouTpE2YVGVa2ul7Q5vO3HCpUXCs+HEyJIIGynr4psBlMX/ud+SG03P8AaAiQR57/AJpuEeP7DEFSCTqRbRLYG86jvHkqrcsc9hfMgHrdKpU1t0Tdtonqq9MOa7wOkAdY9yuKa88l8l51QRtp0gwd58iF3B4YVtRY67fabyPqq1CvrBLyANh6q5k1bRXZqcAHEMg8k7QsyTSddgM2JNWFMu7OtewVHOEcAblc7RYHu6BfTJa9hBltrbH5GfctC+3lCicJXD1GeeZOLfBrStYMkclXT69+1/UAdmc1qVC5lZ3jbENLdLo6+fCM5jie7pOftA+aH5/lbXBtRru7rj2HdfJ3khGZ5v32HLHjRVYRrb1v7Q8kHSRrJHHPy+H7/wDR3WQjqIvUYFS/NFfl+qr8r9+H2AK+Ic6STJJuonG4g/8ACkpuFmgyDO/X1TCdLhYSNyPyXq0IrjgiqbOvfjoiXZ7HvpPbUEEEw69yPRVKLdcg8Gy6G6H26iykqknFlSVo9hwmID2BwO4UzvZM/wCk39yDdmXB1AAi17eUo3UbDT6fARwvO5IqMmhZGoZsEkmbBcSpgzX8QaYdhoNxP5FeH4ijBF5gcL3Pt4f/AG/v/IrwvEY0Gwb7+t12/wDTL2OvYfDfJTBc4gFWcJTLXg/sqxiWN0tc1UzX8QELp3aDnsHZrFGrRa6IkFE6bHQNR8QtbYrH5ZmT8PhmGmzVMTOwla3C49jxLSHehledzwak2urFGqJXU9QIuPMLPdqcxNCk1jXanvsPdyR70eo15mxhY/tZSc59EFulztQDZsIIuT5hXpoJ5EpdGoq3Rm69NzpcbxGtxO3Syfg80cwC/hm/Kq0q2ommYAcRLr8KRr2XbAibh2xA5ldlxTVNDN0HJL6dQ6Rpt4p63Bj3IPUrAEEOB0iw69V3F4gy1tgwAWGx8yo9LS0lwFiIP5IEcPsLHK1yEO+Pd6YgTIvO/pwrjarxh4aG2cJ1AGx/AoZgcPqYHU2mGkg+V9oRvJcu194wN9po8RMgnflLyqEufDCZJJwv7Ebaj3uNQAuDRDp51RaQIVXNMMxjgG7HxTuJPT0RXL8Q7vnsFPQKbQAA8Q4je0bhS53ge9pB+0CzYgz0K0sm2aT6E72yvwZCoSHHURfaLLr3FjQ0QXu6GZCnrYWWNMbTIJ2TquHayHAmYEAJzchixrsKQJ077gETKY2mGvaHeGDJtc2+S73r7mLz7XTyCbUw7nDXc7eZPCrnyT7jcRRa3S4HwuJhu8EclaTDNa5tOW6SyCTImRcTO09UPoYOmGtLTtdxfIvPyC0uAwzBInXImTeZMwfIcJfPlSQvmmnwi6aJcJ5PEqI4LqYVyth36ZtH74WbxGFLjpNRxe5znCA7RAjY8WXNhiUnaYFzlXCCGJwLpBBmOTdDM8yL7U2W+Gq2RqNp+6fLzWgwGHLQASSArQoibbnn/CrIlJbZBMGongmpw4a/xp/Q8ZexzXFrxDm2g8KQNBAv7+i9C7Q9mWVzqAh/XqsyeytYOiCW+Y/NdTSaj93WSXK8/T6/UNn1GLJLdBbfp4vzX09ASlSbySTzCuYLC6zYT0PU9Fq8D2XhmktDQd5uZ9UbyzKmU3RpPhAg8X4CvJrYq6FnkbtFjJsH3dNrYvEn1V7EGGu9D+Ck52SxGkhwmLH8Fx5S3O2YNIzYLiTNgkgmDJ/xOdGDP/UAvE6rtJuYbPRe/wDazLHYiiGNEmZ4/MrzfG/w/wAW82ptM8y0fLUutoM+OENsnQfFNJcmLwzoME2VrJMhdiKgiQ2bmFscB/Dqs0guZccy0n/9LX4TJqlNsNpn4t+qPm18Y/w3bJLL6B1PAhjQyA5oAj/Ko0xSwTHuJtq1EgXkmwjoNpRw5ZX1E90eP7m/qTcfldUtAGHNQ8lzmW9RquuasnNN9g+xtGsKtHUHQHjwujr5IJj8jccPpc/VUBLm9Y5Alaavh67QxtPD6hMO8TGhojfe/uU1PA1Ijujba7fqswyODtFp0jx3EvFN8NI1bG1tk3EgFtmxyXbkg8L0TOOx76viZRaHnedN/wDduqlPsjXNJ1P7PoO4cHMMkf8AculHWY6T8h1NVZgm0u8c0NME7bjZStY/u5cJDT+C0L+xmP8AB/RJIJM66QjyHiumu7EY5ziTRMeb6d/9yN8fHXzL9TW5N3aKWTVQDJFyHE7ACxgLY5OwMDRGq3pv0VfJuyNZjfHR0meHMO20+JHMNlNZrge6NvNv1XNzZIybplZ8qf4YgLMcidRdUxDWy5943gxFvIhZ3COxTtVMskEzqcYcLcNm0j8F6tiG1HMIFIyfNv1WTzHslXdU76nqa8QdMt0uLdgb7KafU2qnX3BKa6ZnaWHdUptaQXDxSTc2PBbuqOJwzjU0xoggCbiYkX9Fuct7O12s8THNeZcSCwgEmdLb7eaj/wD5qrqJNGZ2Ic0QZ5Gq6OtVFNmlk2vgymV0w4lr2aoBjfTN7z5KbIiKkAuJILgAGEARvAN1sGZLWa8RTcWEEESwAeYuo35HW8J7kiJgBzZE8+1Cy9TF3/2ZeS+wDhcC2pWaSXaBIcCIkCbaTx5o73bWCB8dksPkNajSGmm6pVHLnN5Mm8oXnuUZhVpaWYcgnf8AqU9v/JDclkkluVfcw78AzO+2WmW0pdBgxYT6rNY3tVXteD0Gw96vUuwGYCP6B/8AspfrXav8PccST3BMj/5KW/8A5roY1pYcWv1CKEF2wn2X7Ul/hfutrQM+IGxG3HqvPcL2HzBj2u+zm2/9Sl0j/Wt5kmWYlrYqUiI28TDb3OSWrjivdBr9QUkk+C/AO6hr1IaTExcBWvsVT/Qfi36odg8pxQrve+7D7I8Nj8UjGvZEixEjzjZNoMuJ45V9uEf/APGfXw/Vc+xVP9J/2/VZ3E4IWDlDMY67iDwR8kadg6nDT/t+qE4rJazrine4MltwR6rcGr5J2zZM2C4utFkkEwdSSSUIJJJJQgkkklCCSSSUIJJJJQgkkklCCSSSUIJJJJQgkkklCCSSSUIJJJJQgkkklCCSSSUIJJJJQgkkklCCSSSUIJJJJQh//9k=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Pathogenese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74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40823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462213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Multiples </a:t>
            </a:r>
            <a:r>
              <a:rPr lang="de-AT" dirty="0" err="1" smtClean="0"/>
              <a:t>Myelom</a:t>
            </a:r>
            <a:r>
              <a:rPr lang="de-AT" dirty="0" smtClean="0"/>
              <a:t>: Pathogenese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</a:t>
            </a:r>
            <a:fld id="{2F133336-C6C0-4348-AB24-84948D5E7CB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5709"/>
            <a:ext cx="2669108" cy="376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9442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131313"/>
      </a:dk1>
      <a:lt1>
        <a:srgbClr val="FFFFFF"/>
      </a:lt1>
      <a:dk2>
        <a:srgbClr val="D31145"/>
      </a:dk2>
      <a:lt2>
        <a:srgbClr val="D9D9D9"/>
      </a:lt2>
      <a:accent1>
        <a:srgbClr val="D31145"/>
      </a:accent1>
      <a:accent2>
        <a:srgbClr val="69889F"/>
      </a:accent2>
      <a:accent3>
        <a:srgbClr val="FFFFFF"/>
      </a:accent3>
      <a:accent4>
        <a:srgbClr val="0E0E0E"/>
      </a:accent4>
      <a:accent5>
        <a:srgbClr val="E6AAB0"/>
      </a:accent5>
      <a:accent6>
        <a:srgbClr val="5E7B90"/>
      </a:accent6>
      <a:hlink>
        <a:srgbClr val="404040"/>
      </a:hlink>
      <a:folHlink>
        <a:srgbClr val="80808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äsentation 1">
        <a:dk1>
          <a:srgbClr val="131313"/>
        </a:dk1>
        <a:lt1>
          <a:srgbClr val="FFFFFF"/>
        </a:lt1>
        <a:dk2>
          <a:srgbClr val="D31145"/>
        </a:dk2>
        <a:lt2>
          <a:srgbClr val="D9D9D9"/>
        </a:lt2>
        <a:accent1>
          <a:srgbClr val="D31145"/>
        </a:accent1>
        <a:accent2>
          <a:srgbClr val="69889F"/>
        </a:accent2>
        <a:accent3>
          <a:srgbClr val="FFFFFF"/>
        </a:accent3>
        <a:accent4>
          <a:srgbClr val="0E0E0E"/>
        </a:accent4>
        <a:accent5>
          <a:srgbClr val="E6AAB0"/>
        </a:accent5>
        <a:accent6>
          <a:srgbClr val="5E7B90"/>
        </a:accent6>
        <a:hlink>
          <a:srgbClr val="40404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Bildschirmpräsentation (4:3)</PresentationFormat>
  <Paragraphs>307</Paragraphs>
  <Slides>47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49" baseType="lpstr">
      <vt:lpstr>Leere Präsentation</vt:lpstr>
      <vt:lpstr>Benutzerdefiniertes Design</vt:lpstr>
      <vt:lpstr> Multiples Myelom  Ella Willenbacher Klinik für Hämato-Onkologie Innere Medizin V Universitätsklinik Innsbruck  </vt:lpstr>
      <vt:lpstr>Multiples Myelom</vt:lpstr>
      <vt:lpstr>Multiples Myelom</vt:lpstr>
      <vt:lpstr>Das lymphatische System</vt:lpstr>
      <vt:lpstr>Knochenmark</vt:lpstr>
      <vt:lpstr>Die Blutbildung</vt:lpstr>
      <vt:lpstr>Das BB</vt:lpstr>
      <vt:lpstr>Pathogenese</vt:lpstr>
      <vt:lpstr>Multiples Myelom: Pathogenese</vt:lpstr>
      <vt:lpstr>Antikörpertypen</vt:lpstr>
      <vt:lpstr>Multiples Myelom</vt:lpstr>
      <vt:lpstr>Multiples Myelom: Diagnostik</vt:lpstr>
      <vt:lpstr>Multiples Myelom: Diagnostik</vt:lpstr>
      <vt:lpstr>Multiples Myelom: Anamnese</vt:lpstr>
      <vt:lpstr>Multiples Myelom: Diagnostik</vt:lpstr>
      <vt:lpstr>Multiples Myelom: Diagnostik</vt:lpstr>
      <vt:lpstr>Multiples Myelom: Laboruntersuchung</vt:lpstr>
      <vt:lpstr>Multiples Myelom: Laboruntersuchung</vt:lpstr>
      <vt:lpstr>Multiples Myelom: Das BB</vt:lpstr>
      <vt:lpstr>Multiples Myelom: Laboruntersuchung</vt:lpstr>
      <vt:lpstr>Multiples Myelom: Laboruntersuchung</vt:lpstr>
      <vt:lpstr>Multiples Myelom: Laboruntersuchung</vt:lpstr>
      <vt:lpstr>Multiples Myelom: Laboruntersuchung</vt:lpstr>
      <vt:lpstr>Laboruntersuchung</vt:lpstr>
      <vt:lpstr>Diagnostik</vt:lpstr>
      <vt:lpstr>Chromosomen</vt:lpstr>
      <vt:lpstr>Diagnostik</vt:lpstr>
      <vt:lpstr>Multiples Myelom</vt:lpstr>
      <vt:lpstr>Multiples Myelom</vt:lpstr>
      <vt:lpstr>Multiples Myelom</vt:lpstr>
      <vt:lpstr>Multiples Myelom</vt:lpstr>
      <vt:lpstr>Multiples Myelom</vt:lpstr>
      <vt:lpstr>Wann die Therapie?</vt:lpstr>
      <vt:lpstr>Die Therapie</vt:lpstr>
      <vt:lpstr>Die Therapie</vt:lpstr>
      <vt:lpstr>Die Therapie</vt:lpstr>
      <vt:lpstr>Gezielte Therapie</vt:lpstr>
      <vt:lpstr>PowerPoint-Präsentation</vt:lpstr>
      <vt:lpstr>PowerPoint-Präsentation</vt:lpstr>
      <vt:lpstr>PowerPoint-Präsentation</vt:lpstr>
      <vt:lpstr>Die Therapie</vt:lpstr>
      <vt:lpstr>Die Therapie</vt:lpstr>
      <vt:lpstr>Die Therapie</vt:lpstr>
      <vt:lpstr>Supportive Therapie</vt:lpstr>
      <vt:lpstr>Multiples Myelom</vt:lpstr>
      <vt:lpstr>Multiples Myelom</vt:lpstr>
      <vt:lpstr>PowerPoint-Präsentation</vt:lpstr>
    </vt:vector>
  </TitlesOfParts>
  <Company>Peter Klein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Kircher</dc:creator>
  <cp:lastModifiedBy>WILLENBACHER Ella,Dr.</cp:lastModifiedBy>
  <cp:revision>651</cp:revision>
  <cp:lastPrinted>2013-11-22T10:38:04Z</cp:lastPrinted>
  <dcterms:created xsi:type="dcterms:W3CDTF">2012-03-13T13:37:16Z</dcterms:created>
  <dcterms:modified xsi:type="dcterms:W3CDTF">2014-09-05T09:08:59Z</dcterms:modified>
</cp:coreProperties>
</file>